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5" r:id="rId3"/>
    <p:sldId id="257" r:id="rId4"/>
    <p:sldId id="258" r:id="rId5"/>
    <p:sldId id="287" r:id="rId6"/>
    <p:sldId id="278" r:id="rId7"/>
    <p:sldId id="260" r:id="rId8"/>
    <p:sldId id="265" r:id="rId9"/>
    <p:sldId id="288" r:id="rId10"/>
    <p:sldId id="264" r:id="rId11"/>
    <p:sldId id="266" r:id="rId12"/>
    <p:sldId id="269" r:id="rId13"/>
    <p:sldId id="270" r:id="rId14"/>
    <p:sldId id="268" r:id="rId15"/>
    <p:sldId id="271" r:id="rId16"/>
    <p:sldId id="272" r:id="rId17"/>
    <p:sldId id="277" r:id="rId18"/>
    <p:sldId id="273" r:id="rId19"/>
    <p:sldId id="279" r:id="rId20"/>
    <p:sldId id="282" r:id="rId21"/>
    <p:sldId id="286" r:id="rId22"/>
    <p:sldId id="280" r:id="rId23"/>
    <p:sldId id="284" r:id="rId24"/>
    <p:sldId id="281" r:id="rId25"/>
    <p:sldId id="285" r:id="rId26"/>
    <p:sldId id="276" r:id="rId27"/>
    <p:sldId id="261" r:id="rId28"/>
    <p:sldId id="291" r:id="rId29"/>
    <p:sldId id="292" r:id="rId30"/>
    <p:sldId id="262" r:id="rId31"/>
    <p:sldId id="289" r:id="rId32"/>
  </p:sldIdLst>
  <p:sldSz cx="12436475" cy="7315200"/>
  <p:notesSz cx="9144000" cy="6858000"/>
  <p:defaultTextStyle>
    <a:defPPr>
      <a:defRPr lang="en-US"/>
    </a:defPPr>
    <a:lvl1pPr marL="0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1pPr>
    <a:lvl2pPr marL="474025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2pPr>
    <a:lvl3pPr marL="948050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3pPr>
    <a:lvl4pPr marL="1422075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4pPr>
    <a:lvl5pPr marL="1896100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5pPr>
    <a:lvl6pPr marL="2370125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6pPr>
    <a:lvl7pPr marL="2844150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7pPr>
    <a:lvl8pPr marL="3318175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8pPr>
    <a:lvl9pPr marL="3792200" algn="l" defTabSz="948050" rtl="0" eaLnBrk="1" latinLnBrk="0" hangingPunct="1">
      <a:defRPr sz="186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875A"/>
    <a:srgbClr val="FFFFFF"/>
    <a:srgbClr val="E1F7D0"/>
    <a:srgbClr val="CDE4BE"/>
    <a:srgbClr val="BC83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1" autoAdjust="0"/>
    <p:restoredTop sz="94660"/>
  </p:normalViewPr>
  <p:slideViewPr>
    <p:cSldViewPr snapToGrid="0">
      <p:cViewPr varScale="1">
        <p:scale>
          <a:sx n="83" d="100"/>
          <a:sy n="83" d="100"/>
        </p:scale>
        <p:origin x="74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97187"/>
            <a:ext cx="9327356" cy="2031591"/>
          </a:xfrm>
        </p:spPr>
        <p:txBody>
          <a:bodyPr anchor="b"/>
          <a:lstStyle>
            <a:lvl1pPr algn="ctr">
              <a:defRPr sz="6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506251"/>
            <a:ext cx="9327356" cy="2102069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390" indent="0" algn="ctr">
              <a:buNone/>
              <a:defRPr sz="2040"/>
            </a:lvl2pPr>
            <a:lvl3pPr marL="932779" indent="0" algn="ctr">
              <a:buNone/>
              <a:defRPr sz="1836"/>
            </a:lvl3pPr>
            <a:lvl4pPr marL="1399169" indent="0" algn="ctr">
              <a:buNone/>
              <a:defRPr sz="1632"/>
            </a:lvl4pPr>
            <a:lvl5pPr marL="1865559" indent="0" algn="ctr">
              <a:buNone/>
              <a:defRPr sz="1632"/>
            </a:lvl5pPr>
            <a:lvl6pPr marL="2331949" indent="0" algn="ctr">
              <a:buNone/>
              <a:defRPr sz="1632"/>
            </a:lvl6pPr>
            <a:lvl7pPr marL="2798338" indent="0" algn="ctr">
              <a:buNone/>
              <a:defRPr sz="1632"/>
            </a:lvl7pPr>
            <a:lvl8pPr marL="3264728" indent="0" algn="ctr">
              <a:buNone/>
              <a:defRPr sz="1632"/>
            </a:lvl8pPr>
            <a:lvl9pPr marL="3731118" indent="0" algn="ctr">
              <a:buNone/>
              <a:defRPr sz="1632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08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0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89467"/>
            <a:ext cx="2681615" cy="619929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89467"/>
            <a:ext cx="7889389" cy="619929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6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89467"/>
            <a:ext cx="10726460" cy="6762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008" y="1141423"/>
            <a:ext cx="10726460" cy="5447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3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823721"/>
            <a:ext cx="10726460" cy="3042919"/>
          </a:xfrm>
        </p:spPr>
        <p:txBody>
          <a:bodyPr anchor="b"/>
          <a:lstStyle>
            <a:lvl1pPr>
              <a:defRPr sz="612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895428"/>
            <a:ext cx="10726460" cy="1600199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390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779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916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55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949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833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72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111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00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89467"/>
            <a:ext cx="10726460" cy="67628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147731"/>
            <a:ext cx="5285502" cy="54410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147731"/>
            <a:ext cx="5285502" cy="54410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9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89467"/>
            <a:ext cx="10726460" cy="6825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156314"/>
            <a:ext cx="5261211" cy="878839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390" indent="0">
              <a:buNone/>
              <a:defRPr sz="2040" b="1"/>
            </a:lvl2pPr>
            <a:lvl3pPr marL="932779" indent="0">
              <a:buNone/>
              <a:defRPr sz="1836" b="1"/>
            </a:lvl3pPr>
            <a:lvl4pPr marL="1399169" indent="0">
              <a:buNone/>
              <a:defRPr sz="1632" b="1"/>
            </a:lvl4pPr>
            <a:lvl5pPr marL="1865559" indent="0">
              <a:buNone/>
              <a:defRPr sz="1632" b="1"/>
            </a:lvl5pPr>
            <a:lvl6pPr marL="2331949" indent="0">
              <a:buNone/>
              <a:defRPr sz="1632" b="1"/>
            </a:lvl6pPr>
            <a:lvl7pPr marL="2798338" indent="0">
              <a:buNone/>
              <a:defRPr sz="1632" b="1"/>
            </a:lvl7pPr>
            <a:lvl8pPr marL="3264728" indent="0">
              <a:buNone/>
              <a:defRPr sz="1632" b="1"/>
            </a:lvl8pPr>
            <a:lvl9pPr marL="3731118" indent="0">
              <a:buNone/>
              <a:defRPr sz="16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119412"/>
            <a:ext cx="5261211" cy="44828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345" y="1156313"/>
            <a:ext cx="5287122" cy="878839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390" indent="0">
              <a:buNone/>
              <a:defRPr sz="2040" b="1"/>
            </a:lvl2pPr>
            <a:lvl3pPr marL="932779" indent="0">
              <a:buNone/>
              <a:defRPr sz="1836" b="1"/>
            </a:lvl3pPr>
            <a:lvl4pPr marL="1399169" indent="0">
              <a:buNone/>
              <a:defRPr sz="1632" b="1"/>
            </a:lvl4pPr>
            <a:lvl5pPr marL="1865559" indent="0">
              <a:buNone/>
              <a:defRPr sz="1632" b="1"/>
            </a:lvl5pPr>
            <a:lvl6pPr marL="2331949" indent="0">
              <a:buNone/>
              <a:defRPr sz="1632" b="1"/>
            </a:lvl6pPr>
            <a:lvl7pPr marL="2798338" indent="0">
              <a:buNone/>
              <a:defRPr sz="1632" b="1"/>
            </a:lvl7pPr>
            <a:lvl8pPr marL="3264728" indent="0">
              <a:buNone/>
              <a:defRPr sz="1632" b="1"/>
            </a:lvl8pPr>
            <a:lvl9pPr marL="3731118" indent="0">
              <a:buNone/>
              <a:defRPr sz="1632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119410"/>
            <a:ext cx="5287122" cy="448289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27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389467"/>
            <a:ext cx="10726460" cy="6258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58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87680"/>
            <a:ext cx="4011087" cy="1706880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53254"/>
            <a:ext cx="6295965" cy="5198533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194560"/>
            <a:ext cx="4011087" cy="4065694"/>
          </a:xfrm>
        </p:spPr>
        <p:txBody>
          <a:bodyPr/>
          <a:lstStyle>
            <a:lvl1pPr marL="0" indent="0">
              <a:buNone/>
              <a:defRPr sz="1632"/>
            </a:lvl1pPr>
            <a:lvl2pPr marL="466390" indent="0">
              <a:buNone/>
              <a:defRPr sz="1428"/>
            </a:lvl2pPr>
            <a:lvl3pPr marL="932779" indent="0">
              <a:buNone/>
              <a:defRPr sz="1224"/>
            </a:lvl3pPr>
            <a:lvl4pPr marL="1399169" indent="0">
              <a:buNone/>
              <a:defRPr sz="1020"/>
            </a:lvl4pPr>
            <a:lvl5pPr marL="1865559" indent="0">
              <a:buNone/>
              <a:defRPr sz="1020"/>
            </a:lvl5pPr>
            <a:lvl6pPr marL="2331949" indent="0">
              <a:buNone/>
              <a:defRPr sz="1020"/>
            </a:lvl6pPr>
            <a:lvl7pPr marL="2798338" indent="0">
              <a:buNone/>
              <a:defRPr sz="1020"/>
            </a:lvl7pPr>
            <a:lvl8pPr marL="3264728" indent="0">
              <a:buNone/>
              <a:defRPr sz="1020"/>
            </a:lvl8pPr>
            <a:lvl9pPr marL="3731118" indent="0">
              <a:buNone/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4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87680"/>
            <a:ext cx="4011087" cy="1706880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87122" y="1053254"/>
            <a:ext cx="6295965" cy="5198533"/>
          </a:xfrm>
        </p:spPr>
        <p:txBody>
          <a:bodyPr anchor="t"/>
          <a:lstStyle>
            <a:lvl1pPr marL="0" indent="0">
              <a:buNone/>
              <a:defRPr sz="3264"/>
            </a:lvl1pPr>
            <a:lvl2pPr marL="466390" indent="0">
              <a:buNone/>
              <a:defRPr sz="2856"/>
            </a:lvl2pPr>
            <a:lvl3pPr marL="932779" indent="0">
              <a:buNone/>
              <a:defRPr sz="2448"/>
            </a:lvl3pPr>
            <a:lvl4pPr marL="1399169" indent="0">
              <a:buNone/>
              <a:defRPr sz="2040"/>
            </a:lvl4pPr>
            <a:lvl5pPr marL="1865559" indent="0">
              <a:buNone/>
              <a:defRPr sz="2040"/>
            </a:lvl5pPr>
            <a:lvl6pPr marL="2331949" indent="0">
              <a:buNone/>
              <a:defRPr sz="2040"/>
            </a:lvl6pPr>
            <a:lvl7pPr marL="2798338" indent="0">
              <a:buNone/>
              <a:defRPr sz="2040"/>
            </a:lvl7pPr>
            <a:lvl8pPr marL="3264728" indent="0">
              <a:buNone/>
              <a:defRPr sz="2040"/>
            </a:lvl8pPr>
            <a:lvl9pPr marL="3731118" indent="0">
              <a:buNone/>
              <a:defRPr sz="204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194560"/>
            <a:ext cx="4011087" cy="4065694"/>
          </a:xfrm>
        </p:spPr>
        <p:txBody>
          <a:bodyPr/>
          <a:lstStyle>
            <a:lvl1pPr marL="0" indent="0">
              <a:buNone/>
              <a:defRPr sz="1632"/>
            </a:lvl1pPr>
            <a:lvl2pPr marL="466390" indent="0">
              <a:buNone/>
              <a:defRPr sz="1428"/>
            </a:lvl2pPr>
            <a:lvl3pPr marL="932779" indent="0">
              <a:buNone/>
              <a:defRPr sz="1224"/>
            </a:lvl3pPr>
            <a:lvl4pPr marL="1399169" indent="0">
              <a:buNone/>
              <a:defRPr sz="1020"/>
            </a:lvl4pPr>
            <a:lvl5pPr marL="1865559" indent="0">
              <a:buNone/>
              <a:defRPr sz="1020"/>
            </a:lvl5pPr>
            <a:lvl6pPr marL="2331949" indent="0">
              <a:buNone/>
              <a:defRPr sz="1020"/>
            </a:lvl6pPr>
            <a:lvl7pPr marL="2798338" indent="0">
              <a:buNone/>
              <a:defRPr sz="1020"/>
            </a:lvl7pPr>
            <a:lvl8pPr marL="3264728" indent="0">
              <a:buNone/>
              <a:defRPr sz="1020"/>
            </a:lvl8pPr>
            <a:lvl9pPr marL="3731118" indent="0">
              <a:buNone/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9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89467"/>
            <a:ext cx="10726460" cy="7834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280161"/>
            <a:ext cx="10726460" cy="530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780107"/>
            <a:ext cx="279820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51DE-05A3-457C-9051-126A7413932C}" type="datetimeFigureOut">
              <a:rPr lang="en-US" smtClean="0"/>
              <a:t>8/21/2021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780107"/>
            <a:ext cx="419731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780107"/>
            <a:ext cx="2798207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8B18AA-B336-4199-9D68-30F78D463D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718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32779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95" indent="-233195" algn="l" defTabSz="932779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99585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974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364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754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514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153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92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4313" indent="-233195" algn="l" defTabSz="932779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390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77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916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55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949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8338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728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1118" algn="l" defTabSz="932779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31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22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3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12" Type="http://schemas.openxmlformats.org/officeDocument/2006/relationships/image" Target="../media/image29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0.png"/><Relationship Id="rId5" Type="http://schemas.openxmlformats.org/officeDocument/2006/relationships/image" Target="../media/image220.png"/><Relationship Id="rId15" Type="http://schemas.openxmlformats.org/officeDocument/2006/relationships/image" Target="../media/image32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Relationship Id="rId1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7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2.png"/><Relationship Id="rId2" Type="http://schemas.openxmlformats.org/officeDocument/2006/relationships/image" Target="../media/image40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9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5" Type="http://schemas.openxmlformats.org/officeDocument/2006/relationships/image" Target="../media/image460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14" Type="http://schemas.openxmlformats.org/officeDocument/2006/relationships/image" Target="../media/image4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52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58.png"/><Relationship Id="rId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" Type="http://schemas.openxmlformats.org/officeDocument/2006/relationships/image" Target="../media/image62.pn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9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11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10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smtClean="0"/>
              <a:t>Manuscript Figures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047611" y="190556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047611" y="224216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7611" y="257875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047611" y="29153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001248" y="150394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014239" y="374626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013150" y="410880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013948" y="445935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07936" y="679973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/>
          <p:cNvCxnSpPr>
            <a:stCxn id="5" idx="6"/>
            <a:endCxn id="9" idx="2"/>
          </p:cNvCxnSpPr>
          <p:nvPr/>
        </p:nvCxnSpPr>
        <p:spPr bwMode="auto">
          <a:xfrm flipV="1">
            <a:off x="3321931" y="1641100"/>
            <a:ext cx="1679317" cy="4016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 bwMode="auto">
          <a:xfrm flipV="1">
            <a:off x="3321931" y="1641100"/>
            <a:ext cx="1679317" cy="7382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6"/>
            <a:endCxn id="9" idx="2"/>
          </p:cNvCxnSpPr>
          <p:nvPr/>
        </p:nvCxnSpPr>
        <p:spPr bwMode="auto">
          <a:xfrm flipV="1">
            <a:off x="3321931" y="1641100"/>
            <a:ext cx="1679317" cy="10748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6"/>
            <a:endCxn id="9" idx="2"/>
          </p:cNvCxnSpPr>
          <p:nvPr/>
        </p:nvCxnSpPr>
        <p:spPr bwMode="auto">
          <a:xfrm flipV="1">
            <a:off x="3321931" y="1641100"/>
            <a:ext cx="1679317" cy="14114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/>
          <p:cNvCxnSpPr>
            <a:stCxn id="5" idx="6"/>
            <a:endCxn id="10" idx="2"/>
          </p:cNvCxnSpPr>
          <p:nvPr/>
        </p:nvCxnSpPr>
        <p:spPr bwMode="auto">
          <a:xfrm>
            <a:off x="3321931" y="2042725"/>
            <a:ext cx="1692308" cy="18406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>
            <a:stCxn id="6" idx="6"/>
            <a:endCxn id="10" idx="2"/>
          </p:cNvCxnSpPr>
          <p:nvPr/>
        </p:nvCxnSpPr>
        <p:spPr bwMode="auto">
          <a:xfrm>
            <a:off x="3321931" y="2379321"/>
            <a:ext cx="1692308" cy="15041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/>
          <p:cNvCxnSpPr>
            <a:stCxn id="7" idx="6"/>
            <a:endCxn id="10" idx="2"/>
          </p:cNvCxnSpPr>
          <p:nvPr/>
        </p:nvCxnSpPr>
        <p:spPr bwMode="auto">
          <a:xfrm>
            <a:off x="3321931" y="2715917"/>
            <a:ext cx="1692308" cy="11675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6"/>
            <a:endCxn id="10" idx="2"/>
          </p:cNvCxnSpPr>
          <p:nvPr/>
        </p:nvCxnSpPr>
        <p:spPr bwMode="auto">
          <a:xfrm>
            <a:off x="3321931" y="3052513"/>
            <a:ext cx="1692308" cy="83090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5" idx="6"/>
            <a:endCxn id="11" idx="2"/>
          </p:cNvCxnSpPr>
          <p:nvPr/>
        </p:nvCxnSpPr>
        <p:spPr bwMode="auto">
          <a:xfrm>
            <a:off x="3321931" y="2042725"/>
            <a:ext cx="1691219" cy="22032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>
            <a:stCxn id="5" idx="6"/>
            <a:endCxn id="12" idx="2"/>
          </p:cNvCxnSpPr>
          <p:nvPr/>
        </p:nvCxnSpPr>
        <p:spPr bwMode="auto">
          <a:xfrm>
            <a:off x="3321931" y="2042725"/>
            <a:ext cx="1692017" cy="255378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Straight Arrow Connector 23"/>
          <p:cNvCxnSpPr>
            <a:stCxn id="5" idx="6"/>
            <a:endCxn id="13" idx="2"/>
          </p:cNvCxnSpPr>
          <p:nvPr/>
        </p:nvCxnSpPr>
        <p:spPr bwMode="auto">
          <a:xfrm>
            <a:off x="3321931" y="2042725"/>
            <a:ext cx="1686005" cy="489417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>
            <a:stCxn id="6" idx="6"/>
            <a:endCxn id="11" idx="2"/>
          </p:cNvCxnSpPr>
          <p:nvPr/>
        </p:nvCxnSpPr>
        <p:spPr bwMode="auto">
          <a:xfrm>
            <a:off x="3321931" y="2379321"/>
            <a:ext cx="1691219" cy="18666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/>
          <p:cNvCxnSpPr>
            <a:stCxn id="7" idx="6"/>
            <a:endCxn id="11" idx="2"/>
          </p:cNvCxnSpPr>
          <p:nvPr/>
        </p:nvCxnSpPr>
        <p:spPr bwMode="auto">
          <a:xfrm>
            <a:off x="3321931" y="2715917"/>
            <a:ext cx="1691219" cy="15300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/>
          <p:cNvCxnSpPr>
            <a:stCxn id="8" idx="6"/>
            <a:endCxn id="11" idx="2"/>
          </p:cNvCxnSpPr>
          <p:nvPr/>
        </p:nvCxnSpPr>
        <p:spPr bwMode="auto">
          <a:xfrm>
            <a:off x="3321931" y="3052513"/>
            <a:ext cx="1691219" cy="11934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 bwMode="auto">
          <a:xfrm>
            <a:off x="3321931" y="2379321"/>
            <a:ext cx="1692017" cy="221719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/>
          <p:cNvCxnSpPr>
            <a:stCxn id="7" idx="6"/>
            <a:endCxn id="12" idx="2"/>
          </p:cNvCxnSpPr>
          <p:nvPr/>
        </p:nvCxnSpPr>
        <p:spPr bwMode="auto">
          <a:xfrm>
            <a:off x="3321931" y="2715917"/>
            <a:ext cx="1692017" cy="188059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" name="Straight Arrow Connector 29"/>
          <p:cNvCxnSpPr>
            <a:stCxn id="8" idx="6"/>
            <a:endCxn id="12" idx="2"/>
          </p:cNvCxnSpPr>
          <p:nvPr/>
        </p:nvCxnSpPr>
        <p:spPr bwMode="auto">
          <a:xfrm>
            <a:off x="3321931" y="3052513"/>
            <a:ext cx="1692017" cy="15440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 bwMode="auto">
          <a:xfrm>
            <a:off x="3321931" y="2379321"/>
            <a:ext cx="1686005" cy="45575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" name="Straight Arrow Connector 31"/>
          <p:cNvCxnSpPr>
            <a:stCxn id="7" idx="6"/>
            <a:endCxn id="13" idx="2"/>
          </p:cNvCxnSpPr>
          <p:nvPr/>
        </p:nvCxnSpPr>
        <p:spPr bwMode="auto">
          <a:xfrm>
            <a:off x="3321931" y="2715917"/>
            <a:ext cx="1686005" cy="422098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6"/>
            <a:endCxn id="13" idx="2"/>
          </p:cNvCxnSpPr>
          <p:nvPr/>
        </p:nvCxnSpPr>
        <p:spPr bwMode="auto">
          <a:xfrm>
            <a:off x="3321931" y="3052513"/>
            <a:ext cx="1686005" cy="38843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24689" y="1356757"/>
                <a:ext cx="1108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u="sng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200" b="1" u="sng" dirty="0" smtClean="0"/>
                  <a:t> X 6)-Node Input Layer</a:t>
                </a:r>
                <a:endParaRPr lang="en-US" sz="1200" b="1" u="sng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89" y="1356757"/>
                <a:ext cx="1108263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333" r="-1657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606038" y="956001"/>
            <a:ext cx="104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Layer</a:t>
            </a:r>
            <a:endParaRPr lang="en-US" sz="1200" b="1" u="sng" dirty="0"/>
          </a:p>
        </p:txBody>
      </p:sp>
      <p:sp>
        <p:nvSpPr>
          <p:cNvPr id="37" name="TextBox 36"/>
          <p:cNvSpPr txBox="1"/>
          <p:nvPr/>
        </p:nvSpPr>
        <p:spPr>
          <a:xfrm>
            <a:off x="8805998" y="2255138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8</a:t>
            </a:r>
            <a:r>
              <a:rPr lang="en-US" sz="1200" b="1" u="sng" dirty="0" smtClean="0"/>
              <a:t>-Node Output Layer</a:t>
            </a:r>
            <a:endParaRPr lang="en-US" sz="1200" b="1" u="sng" dirty="0"/>
          </a:p>
        </p:txBody>
      </p:sp>
      <p:sp>
        <p:nvSpPr>
          <p:cNvPr id="38" name="TextBox 37"/>
          <p:cNvSpPr txBox="1"/>
          <p:nvPr/>
        </p:nvSpPr>
        <p:spPr>
          <a:xfrm>
            <a:off x="1593850" y="1902886"/>
            <a:ext cx="1425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Temperature </a:t>
            </a:r>
            <a:r>
              <a:rPr lang="en-US" sz="1200" b="1" dirty="0"/>
              <a:t>[</a:t>
            </a:r>
            <a:r>
              <a:rPr lang="en-US" sz="1200" b="1" dirty="0" smtClean="0"/>
              <a:t>K]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803400" y="2244795"/>
            <a:ext cx="121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Pressure </a:t>
            </a:r>
            <a:r>
              <a:rPr lang="en-US" sz="1200" b="1" dirty="0"/>
              <a:t>[</a:t>
            </a:r>
            <a:r>
              <a:rPr lang="en-US" sz="1200" b="1" dirty="0" smtClean="0"/>
              <a:t>Pa]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214764" y="2578757"/>
            <a:ext cx="1820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Relative Humidity </a:t>
            </a:r>
            <a:r>
              <a:rPr lang="en-US" sz="1200" b="1" dirty="0"/>
              <a:t>[</a:t>
            </a:r>
            <a:r>
              <a:rPr lang="en-US" sz="1200" b="1" dirty="0" smtClean="0"/>
              <a:t>%]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54567" y="292840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Wind Speed [m/s]</a:t>
            </a:r>
            <a:endParaRPr lang="en-US" sz="1200" b="1" dirty="0"/>
          </a:p>
        </p:txBody>
      </p:sp>
      <p:sp>
        <p:nvSpPr>
          <p:cNvPr id="42" name="Oval 41"/>
          <p:cNvSpPr/>
          <p:nvPr/>
        </p:nvSpPr>
        <p:spPr bwMode="auto">
          <a:xfrm>
            <a:off x="9113885" y="397771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182" idx="6"/>
            <a:endCxn id="42" idx="2"/>
          </p:cNvCxnSpPr>
          <p:nvPr/>
        </p:nvCxnSpPr>
        <p:spPr bwMode="auto">
          <a:xfrm>
            <a:off x="7331562" y="1641970"/>
            <a:ext cx="1782323" cy="24729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85" idx="6"/>
            <a:endCxn id="42" idx="2"/>
          </p:cNvCxnSpPr>
          <p:nvPr/>
        </p:nvCxnSpPr>
        <p:spPr bwMode="auto">
          <a:xfrm flipV="1">
            <a:off x="7344262" y="4114879"/>
            <a:ext cx="1769623" cy="48250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83" idx="6"/>
            <a:endCxn id="42" idx="2"/>
          </p:cNvCxnSpPr>
          <p:nvPr/>
        </p:nvCxnSpPr>
        <p:spPr bwMode="auto">
          <a:xfrm>
            <a:off x="7344553" y="3884291"/>
            <a:ext cx="1769332" cy="2305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86" idx="6"/>
            <a:endCxn id="42" idx="2"/>
          </p:cNvCxnSpPr>
          <p:nvPr/>
        </p:nvCxnSpPr>
        <p:spPr bwMode="auto">
          <a:xfrm flipV="1">
            <a:off x="7338250" y="4114879"/>
            <a:ext cx="1775635" cy="282288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84" idx="6"/>
            <a:endCxn id="42" idx="2"/>
          </p:cNvCxnSpPr>
          <p:nvPr/>
        </p:nvCxnSpPr>
        <p:spPr bwMode="auto">
          <a:xfrm flipV="1">
            <a:off x="7343464" y="4114879"/>
            <a:ext cx="1770421" cy="1319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4971465" y="1772780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sp>
        <p:nvSpPr>
          <p:cNvPr id="49" name="Oval 48"/>
          <p:cNvSpPr/>
          <p:nvPr/>
        </p:nvSpPr>
        <p:spPr bwMode="auto">
          <a:xfrm>
            <a:off x="3047611" y="325810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54567" y="325210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Solar Irradiance [W/m</a:t>
            </a:r>
            <a:r>
              <a:rPr lang="en-US" sz="1200" b="1" baseline="30000" dirty="0" smtClean="0"/>
              <a:t>2</a:t>
            </a:r>
            <a:r>
              <a:rPr lang="en-US" sz="1200" b="1" dirty="0"/>
              <a:t>]</a:t>
            </a:r>
          </a:p>
        </p:txBody>
      </p:sp>
      <p:sp>
        <p:nvSpPr>
          <p:cNvPr id="51" name="Oval 50"/>
          <p:cNvSpPr/>
          <p:nvPr/>
        </p:nvSpPr>
        <p:spPr bwMode="auto">
          <a:xfrm>
            <a:off x="3047611" y="35955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90600" y="3595900"/>
                <a:ext cx="2057011" cy="30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595900"/>
                <a:ext cx="2057011" cy="304314"/>
              </a:xfrm>
              <a:prstGeom prst="rect">
                <a:avLst/>
              </a:prstGeom>
              <a:blipFill rotWithShape="0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51" idx="6"/>
            <a:endCxn id="13" idx="2"/>
          </p:cNvCxnSpPr>
          <p:nvPr/>
        </p:nvCxnSpPr>
        <p:spPr bwMode="auto">
          <a:xfrm>
            <a:off x="3321931" y="3732713"/>
            <a:ext cx="1686005" cy="32041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0" name="Straight Arrow Connector 99"/>
          <p:cNvCxnSpPr>
            <a:stCxn id="49" idx="6"/>
            <a:endCxn id="13" idx="2"/>
          </p:cNvCxnSpPr>
          <p:nvPr/>
        </p:nvCxnSpPr>
        <p:spPr bwMode="auto">
          <a:xfrm>
            <a:off x="3321931" y="3395263"/>
            <a:ext cx="1686005" cy="35416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9" name="Straight Arrow Connector 108"/>
          <p:cNvCxnSpPr>
            <a:stCxn id="51" idx="6"/>
            <a:endCxn id="12" idx="2"/>
          </p:cNvCxnSpPr>
          <p:nvPr/>
        </p:nvCxnSpPr>
        <p:spPr bwMode="auto">
          <a:xfrm>
            <a:off x="3321931" y="3732713"/>
            <a:ext cx="1692017" cy="8638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2" name="Straight Arrow Connector 111"/>
          <p:cNvCxnSpPr>
            <a:stCxn id="51" idx="6"/>
            <a:endCxn id="11" idx="2"/>
          </p:cNvCxnSpPr>
          <p:nvPr/>
        </p:nvCxnSpPr>
        <p:spPr bwMode="auto">
          <a:xfrm>
            <a:off x="3321931" y="3732713"/>
            <a:ext cx="1691219" cy="5132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>
            <a:stCxn id="51" idx="6"/>
            <a:endCxn id="10" idx="2"/>
          </p:cNvCxnSpPr>
          <p:nvPr/>
        </p:nvCxnSpPr>
        <p:spPr bwMode="auto">
          <a:xfrm>
            <a:off x="3321931" y="3732713"/>
            <a:ext cx="1692308" cy="15070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8" name="Straight Arrow Connector 117"/>
          <p:cNvCxnSpPr>
            <a:stCxn id="51" idx="6"/>
            <a:endCxn id="9" idx="2"/>
          </p:cNvCxnSpPr>
          <p:nvPr/>
        </p:nvCxnSpPr>
        <p:spPr bwMode="auto">
          <a:xfrm flipV="1">
            <a:off x="3321931" y="1641100"/>
            <a:ext cx="1679317" cy="20916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49" idx="6"/>
            <a:endCxn id="12" idx="2"/>
          </p:cNvCxnSpPr>
          <p:nvPr/>
        </p:nvCxnSpPr>
        <p:spPr bwMode="auto">
          <a:xfrm>
            <a:off x="3321931" y="3395263"/>
            <a:ext cx="1692017" cy="12012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49" idx="6"/>
            <a:endCxn id="11" idx="2"/>
          </p:cNvCxnSpPr>
          <p:nvPr/>
        </p:nvCxnSpPr>
        <p:spPr bwMode="auto">
          <a:xfrm>
            <a:off x="3321931" y="3395263"/>
            <a:ext cx="1691219" cy="8507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49" idx="6"/>
            <a:endCxn id="10" idx="2"/>
          </p:cNvCxnSpPr>
          <p:nvPr/>
        </p:nvCxnSpPr>
        <p:spPr bwMode="auto">
          <a:xfrm>
            <a:off x="3321931" y="3395263"/>
            <a:ext cx="1692308" cy="4881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stCxn id="49" idx="6"/>
            <a:endCxn id="9" idx="2"/>
          </p:cNvCxnSpPr>
          <p:nvPr/>
        </p:nvCxnSpPr>
        <p:spPr bwMode="auto">
          <a:xfrm flipV="1">
            <a:off x="3321931" y="1641100"/>
            <a:ext cx="1679317" cy="17541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3047611" y="4635394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047611" y="497199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047611" y="5308586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3047611" y="564518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314450" y="4632715"/>
                <a:ext cx="170487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Temperature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K]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632715"/>
                <a:ext cx="1704879" cy="283989"/>
              </a:xfrm>
              <a:prstGeom prst="rect">
                <a:avLst/>
              </a:prstGeom>
              <a:blipFill rotWithShape="0">
                <a:blip r:embed="rId4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727200" y="4974624"/>
                <a:ext cx="129212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Pressure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Pa]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4974624"/>
                <a:ext cx="1292129" cy="283989"/>
              </a:xfrm>
              <a:prstGeom prst="rect">
                <a:avLst/>
              </a:prstGeom>
              <a:blipFill rotWithShape="0">
                <a:blip r:embed="rId5"/>
                <a:stretch>
                  <a:fillRect r="-472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85850" y="5308586"/>
                <a:ext cx="194985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Relative Humidity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%]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5308586"/>
                <a:ext cx="1949859" cy="283989"/>
              </a:xfrm>
              <a:prstGeom prst="rect">
                <a:avLst/>
              </a:prstGeom>
              <a:blipFill rotWithShape="0">
                <a:blip r:embed="rId6"/>
                <a:stretch>
                  <a:fillRect r="-31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314449" y="5658229"/>
                <a:ext cx="1733161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Wind Speed [m/s]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49" y="5658229"/>
                <a:ext cx="1733161" cy="283989"/>
              </a:xfrm>
              <a:prstGeom prst="rect">
                <a:avLst/>
              </a:prstGeom>
              <a:blipFill rotWithShape="0">
                <a:blip r:embed="rId7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 bwMode="auto">
          <a:xfrm>
            <a:off x="3047611" y="598793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90600" y="5981929"/>
                <a:ext cx="2057011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Solar Irradiance [W/m</a:t>
                </a:r>
                <a:r>
                  <a:rPr lang="en-US" sz="1200" b="1" baseline="30000" dirty="0" smtClean="0"/>
                  <a:t>2</a:t>
                </a:r>
                <a:r>
                  <a:rPr lang="en-US" sz="1200" b="1" dirty="0"/>
                  <a:t>]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981929"/>
                <a:ext cx="2057011" cy="283989"/>
              </a:xfrm>
              <a:prstGeom prst="rect">
                <a:avLst/>
              </a:prstGeom>
              <a:blipFill rotWithShape="0">
                <a:blip r:embed="rId8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 bwMode="auto">
          <a:xfrm>
            <a:off x="3047611" y="632538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31850" y="6325729"/>
                <a:ext cx="2215761" cy="30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6325729"/>
                <a:ext cx="2215761" cy="304314"/>
              </a:xfrm>
              <a:prstGeom prst="rect">
                <a:avLst/>
              </a:prstGeom>
              <a:blipFill rotWithShape="0"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3028561" y="3911739"/>
            <a:ext cx="32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</a:p>
        </p:txBody>
      </p:sp>
      <p:cxnSp>
        <p:nvCxnSpPr>
          <p:cNvPr id="75" name="Straight Arrow Connector 74"/>
          <p:cNvCxnSpPr>
            <a:stCxn id="72" idx="6"/>
            <a:endCxn id="13" idx="2"/>
          </p:cNvCxnSpPr>
          <p:nvPr/>
        </p:nvCxnSpPr>
        <p:spPr bwMode="auto">
          <a:xfrm>
            <a:off x="3321931" y="6462542"/>
            <a:ext cx="1686005" cy="47435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8" name="Straight Arrow Connector 77"/>
          <p:cNvCxnSpPr>
            <a:stCxn id="70" idx="6"/>
            <a:endCxn id="13" idx="2"/>
          </p:cNvCxnSpPr>
          <p:nvPr/>
        </p:nvCxnSpPr>
        <p:spPr bwMode="auto">
          <a:xfrm>
            <a:off x="3321931" y="6125092"/>
            <a:ext cx="1686005" cy="81180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1" name="Straight Arrow Connector 80"/>
          <p:cNvCxnSpPr>
            <a:stCxn id="65" idx="6"/>
            <a:endCxn id="13" idx="2"/>
          </p:cNvCxnSpPr>
          <p:nvPr/>
        </p:nvCxnSpPr>
        <p:spPr bwMode="auto">
          <a:xfrm>
            <a:off x="3321931" y="5782342"/>
            <a:ext cx="1686005" cy="115455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4" name="Straight Arrow Connector 83"/>
          <p:cNvCxnSpPr>
            <a:stCxn id="64" idx="6"/>
            <a:endCxn id="13" idx="2"/>
          </p:cNvCxnSpPr>
          <p:nvPr/>
        </p:nvCxnSpPr>
        <p:spPr bwMode="auto">
          <a:xfrm>
            <a:off x="3321931" y="5445746"/>
            <a:ext cx="1686005" cy="149115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7" name="Straight Arrow Connector 86"/>
          <p:cNvCxnSpPr>
            <a:stCxn id="63" idx="6"/>
            <a:endCxn id="13" idx="2"/>
          </p:cNvCxnSpPr>
          <p:nvPr/>
        </p:nvCxnSpPr>
        <p:spPr bwMode="auto">
          <a:xfrm>
            <a:off x="3321931" y="5109150"/>
            <a:ext cx="1686005" cy="182774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stCxn id="62" idx="6"/>
            <a:endCxn id="13" idx="2"/>
          </p:cNvCxnSpPr>
          <p:nvPr/>
        </p:nvCxnSpPr>
        <p:spPr bwMode="auto">
          <a:xfrm>
            <a:off x="3321931" y="4772554"/>
            <a:ext cx="1686005" cy="21643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4" name="Straight Arrow Connector 93"/>
          <p:cNvCxnSpPr>
            <a:stCxn id="62" idx="6"/>
            <a:endCxn id="9" idx="2"/>
          </p:cNvCxnSpPr>
          <p:nvPr/>
        </p:nvCxnSpPr>
        <p:spPr bwMode="auto">
          <a:xfrm flipV="1">
            <a:off x="3321931" y="1641100"/>
            <a:ext cx="1679317" cy="31314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8" name="Straight Arrow Connector 97"/>
          <p:cNvCxnSpPr>
            <a:stCxn id="63" idx="6"/>
            <a:endCxn id="9" idx="2"/>
          </p:cNvCxnSpPr>
          <p:nvPr/>
        </p:nvCxnSpPr>
        <p:spPr bwMode="auto">
          <a:xfrm flipV="1">
            <a:off x="3321931" y="1641100"/>
            <a:ext cx="1679317" cy="34680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1" name="Straight Arrow Connector 100"/>
          <p:cNvCxnSpPr>
            <a:stCxn id="64" idx="6"/>
            <a:endCxn id="9" idx="2"/>
          </p:cNvCxnSpPr>
          <p:nvPr/>
        </p:nvCxnSpPr>
        <p:spPr bwMode="auto">
          <a:xfrm flipV="1">
            <a:off x="3321931" y="1641100"/>
            <a:ext cx="1679317" cy="38046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2" name="Straight Arrow Connector 101"/>
          <p:cNvCxnSpPr>
            <a:stCxn id="65" idx="6"/>
            <a:endCxn id="9" idx="2"/>
          </p:cNvCxnSpPr>
          <p:nvPr/>
        </p:nvCxnSpPr>
        <p:spPr bwMode="auto">
          <a:xfrm flipV="1">
            <a:off x="3321931" y="1641100"/>
            <a:ext cx="1679317" cy="41412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4" name="Straight Arrow Connector 103"/>
          <p:cNvCxnSpPr>
            <a:stCxn id="70" idx="6"/>
            <a:endCxn id="9" idx="2"/>
          </p:cNvCxnSpPr>
          <p:nvPr/>
        </p:nvCxnSpPr>
        <p:spPr bwMode="auto">
          <a:xfrm flipV="1">
            <a:off x="3321931" y="1641100"/>
            <a:ext cx="1679317" cy="44839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6" name="Straight Arrow Connector 105"/>
          <p:cNvCxnSpPr>
            <a:stCxn id="72" idx="6"/>
            <a:endCxn id="9" idx="2"/>
          </p:cNvCxnSpPr>
          <p:nvPr/>
        </p:nvCxnSpPr>
        <p:spPr bwMode="auto">
          <a:xfrm flipV="1">
            <a:off x="3321931" y="1641100"/>
            <a:ext cx="1679317" cy="48214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6" name="Straight Arrow Connector 115"/>
          <p:cNvCxnSpPr>
            <a:stCxn id="72" idx="6"/>
            <a:endCxn id="12" idx="2"/>
          </p:cNvCxnSpPr>
          <p:nvPr/>
        </p:nvCxnSpPr>
        <p:spPr bwMode="auto">
          <a:xfrm flipV="1">
            <a:off x="3321931" y="4596514"/>
            <a:ext cx="1692017" cy="186602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9" name="Straight Arrow Connector 118"/>
          <p:cNvCxnSpPr>
            <a:stCxn id="72" idx="6"/>
            <a:endCxn id="10" idx="2"/>
          </p:cNvCxnSpPr>
          <p:nvPr/>
        </p:nvCxnSpPr>
        <p:spPr bwMode="auto">
          <a:xfrm flipV="1">
            <a:off x="3321931" y="3883421"/>
            <a:ext cx="1692308" cy="25791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0" name="Straight Arrow Connector 119"/>
          <p:cNvCxnSpPr>
            <a:stCxn id="72" idx="6"/>
            <a:endCxn id="11" idx="2"/>
          </p:cNvCxnSpPr>
          <p:nvPr/>
        </p:nvCxnSpPr>
        <p:spPr bwMode="auto">
          <a:xfrm flipV="1">
            <a:off x="3321931" y="4245967"/>
            <a:ext cx="1691219" cy="221657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4" name="Straight Arrow Connector 123"/>
          <p:cNvCxnSpPr>
            <a:stCxn id="70" idx="6"/>
            <a:endCxn id="12" idx="2"/>
          </p:cNvCxnSpPr>
          <p:nvPr/>
        </p:nvCxnSpPr>
        <p:spPr bwMode="auto">
          <a:xfrm flipV="1">
            <a:off x="3321931" y="4596514"/>
            <a:ext cx="1692017" cy="152857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7" name="Straight Arrow Connector 126"/>
          <p:cNvCxnSpPr>
            <a:stCxn id="70" idx="6"/>
            <a:endCxn id="11" idx="2"/>
          </p:cNvCxnSpPr>
          <p:nvPr/>
        </p:nvCxnSpPr>
        <p:spPr bwMode="auto">
          <a:xfrm flipV="1">
            <a:off x="3321931" y="4245967"/>
            <a:ext cx="1691219" cy="18791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0" name="Straight Arrow Connector 129"/>
          <p:cNvCxnSpPr>
            <a:stCxn id="70" idx="6"/>
            <a:endCxn id="10" idx="2"/>
          </p:cNvCxnSpPr>
          <p:nvPr/>
        </p:nvCxnSpPr>
        <p:spPr bwMode="auto">
          <a:xfrm flipV="1">
            <a:off x="3321931" y="3883421"/>
            <a:ext cx="1692308" cy="22416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3" name="Straight Arrow Connector 132"/>
          <p:cNvCxnSpPr>
            <a:stCxn id="62" idx="6"/>
            <a:endCxn id="10" idx="2"/>
          </p:cNvCxnSpPr>
          <p:nvPr/>
        </p:nvCxnSpPr>
        <p:spPr bwMode="auto">
          <a:xfrm flipV="1">
            <a:off x="3321931" y="3883421"/>
            <a:ext cx="1692308" cy="8891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6" name="Straight Arrow Connector 135"/>
          <p:cNvCxnSpPr>
            <a:stCxn id="62" idx="6"/>
            <a:endCxn id="11" idx="2"/>
          </p:cNvCxnSpPr>
          <p:nvPr/>
        </p:nvCxnSpPr>
        <p:spPr bwMode="auto">
          <a:xfrm flipV="1">
            <a:off x="3321931" y="4245967"/>
            <a:ext cx="1691219" cy="5265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9" name="Straight Arrow Connector 138"/>
          <p:cNvCxnSpPr>
            <a:stCxn id="62" idx="6"/>
            <a:endCxn id="12" idx="2"/>
          </p:cNvCxnSpPr>
          <p:nvPr/>
        </p:nvCxnSpPr>
        <p:spPr bwMode="auto">
          <a:xfrm flipV="1">
            <a:off x="3321931" y="4596514"/>
            <a:ext cx="1692017" cy="17604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2" name="Straight Arrow Connector 141"/>
          <p:cNvCxnSpPr>
            <a:stCxn id="63" idx="6"/>
            <a:endCxn id="10" idx="2"/>
          </p:cNvCxnSpPr>
          <p:nvPr/>
        </p:nvCxnSpPr>
        <p:spPr bwMode="auto">
          <a:xfrm flipV="1">
            <a:off x="3321931" y="3883421"/>
            <a:ext cx="1692308" cy="12257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5" name="Straight Arrow Connector 144"/>
          <p:cNvCxnSpPr>
            <a:stCxn id="63" idx="6"/>
            <a:endCxn id="11" idx="2"/>
          </p:cNvCxnSpPr>
          <p:nvPr/>
        </p:nvCxnSpPr>
        <p:spPr bwMode="auto">
          <a:xfrm flipV="1">
            <a:off x="3321931" y="4245967"/>
            <a:ext cx="1691219" cy="86318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8" name="Straight Arrow Connector 147"/>
          <p:cNvCxnSpPr>
            <a:stCxn id="63" idx="6"/>
            <a:endCxn id="12" idx="2"/>
          </p:cNvCxnSpPr>
          <p:nvPr/>
        </p:nvCxnSpPr>
        <p:spPr bwMode="auto">
          <a:xfrm flipV="1">
            <a:off x="3321931" y="4596514"/>
            <a:ext cx="1692017" cy="51263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1" name="Straight Arrow Connector 150"/>
          <p:cNvCxnSpPr>
            <a:stCxn id="64" idx="6"/>
            <a:endCxn id="10" idx="2"/>
          </p:cNvCxnSpPr>
          <p:nvPr/>
        </p:nvCxnSpPr>
        <p:spPr bwMode="auto">
          <a:xfrm flipV="1">
            <a:off x="3321931" y="3883421"/>
            <a:ext cx="1692308" cy="15623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4" name="Straight Arrow Connector 153"/>
          <p:cNvCxnSpPr>
            <a:stCxn id="64" idx="6"/>
            <a:endCxn id="11" idx="2"/>
          </p:cNvCxnSpPr>
          <p:nvPr/>
        </p:nvCxnSpPr>
        <p:spPr bwMode="auto">
          <a:xfrm flipV="1">
            <a:off x="3321931" y="4245967"/>
            <a:ext cx="1691219" cy="11997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7" name="Straight Arrow Connector 156"/>
          <p:cNvCxnSpPr>
            <a:stCxn id="64" idx="6"/>
            <a:endCxn id="12" idx="2"/>
          </p:cNvCxnSpPr>
          <p:nvPr/>
        </p:nvCxnSpPr>
        <p:spPr bwMode="auto">
          <a:xfrm flipV="1">
            <a:off x="3321931" y="4596514"/>
            <a:ext cx="1692017" cy="84923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0" name="Straight Arrow Connector 159"/>
          <p:cNvCxnSpPr>
            <a:stCxn id="65" idx="6"/>
            <a:endCxn id="10" idx="2"/>
          </p:cNvCxnSpPr>
          <p:nvPr/>
        </p:nvCxnSpPr>
        <p:spPr bwMode="auto">
          <a:xfrm flipV="1">
            <a:off x="3321931" y="3883421"/>
            <a:ext cx="1692308" cy="18989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3" name="Straight Arrow Connector 162"/>
          <p:cNvCxnSpPr>
            <a:stCxn id="65" idx="6"/>
            <a:endCxn id="11" idx="2"/>
          </p:cNvCxnSpPr>
          <p:nvPr/>
        </p:nvCxnSpPr>
        <p:spPr bwMode="auto">
          <a:xfrm flipV="1">
            <a:off x="3321931" y="4245967"/>
            <a:ext cx="1691219" cy="153637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6" name="Straight Arrow Connector 165"/>
          <p:cNvCxnSpPr>
            <a:stCxn id="65" idx="6"/>
            <a:endCxn id="12" idx="2"/>
          </p:cNvCxnSpPr>
          <p:nvPr/>
        </p:nvCxnSpPr>
        <p:spPr bwMode="auto">
          <a:xfrm flipV="1">
            <a:off x="3321931" y="4596514"/>
            <a:ext cx="1692017" cy="118582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4984456" y="4801438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sp>
        <p:nvSpPr>
          <p:cNvPr id="170" name="Oval 169"/>
          <p:cNvSpPr/>
          <p:nvPr/>
        </p:nvSpPr>
        <p:spPr bwMode="auto">
          <a:xfrm>
            <a:off x="9113885" y="364014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9120573" y="432054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9120573" y="4658894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9113885" y="3306301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116465" y="4997248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9114223" y="296370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7057242" y="150481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7070233" y="374713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7069144" y="410967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7069942" y="446022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6" name="Oval 185"/>
          <p:cNvSpPr/>
          <p:nvPr/>
        </p:nvSpPr>
        <p:spPr bwMode="auto">
          <a:xfrm>
            <a:off x="7063930" y="680060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027459" y="1773650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7040450" y="4802308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cxnSp>
        <p:nvCxnSpPr>
          <p:cNvPr id="189" name="Straight Arrow Connector 188"/>
          <p:cNvCxnSpPr>
            <a:stCxn id="11" idx="6"/>
            <a:endCxn id="184" idx="2"/>
          </p:cNvCxnSpPr>
          <p:nvPr/>
        </p:nvCxnSpPr>
        <p:spPr bwMode="auto">
          <a:xfrm>
            <a:off x="5287470" y="4245967"/>
            <a:ext cx="17816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2" name="Straight Arrow Connector 191"/>
          <p:cNvCxnSpPr>
            <a:stCxn id="11" idx="6"/>
            <a:endCxn id="185" idx="2"/>
          </p:cNvCxnSpPr>
          <p:nvPr/>
        </p:nvCxnSpPr>
        <p:spPr bwMode="auto">
          <a:xfrm>
            <a:off x="5287470" y="4245967"/>
            <a:ext cx="1782472" cy="3514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5" name="Straight Arrow Connector 194"/>
          <p:cNvCxnSpPr>
            <a:stCxn id="11" idx="6"/>
            <a:endCxn id="186" idx="2"/>
          </p:cNvCxnSpPr>
          <p:nvPr/>
        </p:nvCxnSpPr>
        <p:spPr bwMode="auto">
          <a:xfrm>
            <a:off x="5287470" y="4245967"/>
            <a:ext cx="1776460" cy="26918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9" name="Straight Arrow Connector 198"/>
          <p:cNvCxnSpPr>
            <a:stCxn id="11" idx="6"/>
            <a:endCxn id="182" idx="2"/>
          </p:cNvCxnSpPr>
          <p:nvPr/>
        </p:nvCxnSpPr>
        <p:spPr bwMode="auto">
          <a:xfrm flipV="1">
            <a:off x="5287470" y="1641970"/>
            <a:ext cx="1769772" cy="260399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7" name="Straight Arrow Connector 206"/>
          <p:cNvCxnSpPr>
            <a:stCxn id="11" idx="6"/>
            <a:endCxn id="183" idx="2"/>
          </p:cNvCxnSpPr>
          <p:nvPr/>
        </p:nvCxnSpPr>
        <p:spPr bwMode="auto">
          <a:xfrm flipV="1">
            <a:off x="5287470" y="3884291"/>
            <a:ext cx="1782763" cy="36167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0" name="Straight Arrow Connector 209"/>
          <p:cNvCxnSpPr>
            <a:stCxn id="9" idx="6"/>
            <a:endCxn id="182" idx="2"/>
          </p:cNvCxnSpPr>
          <p:nvPr/>
        </p:nvCxnSpPr>
        <p:spPr bwMode="auto">
          <a:xfrm>
            <a:off x="5275568" y="1641100"/>
            <a:ext cx="17816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4" name="Straight Arrow Connector 213"/>
          <p:cNvCxnSpPr>
            <a:stCxn id="9" idx="6"/>
            <a:endCxn id="183" idx="2"/>
          </p:cNvCxnSpPr>
          <p:nvPr/>
        </p:nvCxnSpPr>
        <p:spPr bwMode="auto">
          <a:xfrm>
            <a:off x="5275568" y="1641100"/>
            <a:ext cx="1794665" cy="22431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8" name="Straight Arrow Connector 217"/>
          <p:cNvCxnSpPr>
            <a:stCxn id="9" idx="6"/>
            <a:endCxn id="184" idx="2"/>
          </p:cNvCxnSpPr>
          <p:nvPr/>
        </p:nvCxnSpPr>
        <p:spPr bwMode="auto">
          <a:xfrm>
            <a:off x="5275568" y="1641100"/>
            <a:ext cx="1793576" cy="26057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1" name="Straight Arrow Connector 220"/>
          <p:cNvCxnSpPr>
            <a:stCxn id="9" idx="6"/>
            <a:endCxn id="185" idx="2"/>
          </p:cNvCxnSpPr>
          <p:nvPr/>
        </p:nvCxnSpPr>
        <p:spPr bwMode="auto">
          <a:xfrm>
            <a:off x="5275568" y="1641100"/>
            <a:ext cx="1794374" cy="29562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4" name="Straight Arrow Connector 223"/>
          <p:cNvCxnSpPr>
            <a:stCxn id="9" idx="6"/>
            <a:endCxn id="186" idx="2"/>
          </p:cNvCxnSpPr>
          <p:nvPr/>
        </p:nvCxnSpPr>
        <p:spPr bwMode="auto">
          <a:xfrm>
            <a:off x="5275568" y="1641100"/>
            <a:ext cx="1788362" cy="52966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7" name="Straight Arrow Connector 226"/>
          <p:cNvCxnSpPr>
            <a:stCxn id="10" idx="6"/>
            <a:endCxn id="182" idx="2"/>
          </p:cNvCxnSpPr>
          <p:nvPr/>
        </p:nvCxnSpPr>
        <p:spPr bwMode="auto">
          <a:xfrm flipV="1">
            <a:off x="5288559" y="1641970"/>
            <a:ext cx="1768683" cy="22414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0" name="Straight Arrow Connector 229"/>
          <p:cNvCxnSpPr>
            <a:stCxn id="10" idx="6"/>
            <a:endCxn id="186" idx="2"/>
          </p:cNvCxnSpPr>
          <p:nvPr/>
        </p:nvCxnSpPr>
        <p:spPr bwMode="auto">
          <a:xfrm>
            <a:off x="5288559" y="3883421"/>
            <a:ext cx="1775371" cy="30543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3" name="Straight Arrow Connector 232"/>
          <p:cNvCxnSpPr>
            <a:stCxn id="10" idx="6"/>
            <a:endCxn id="185" idx="2"/>
          </p:cNvCxnSpPr>
          <p:nvPr/>
        </p:nvCxnSpPr>
        <p:spPr bwMode="auto">
          <a:xfrm>
            <a:off x="5288559" y="3883421"/>
            <a:ext cx="1781383" cy="7139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6" name="Straight Arrow Connector 235"/>
          <p:cNvCxnSpPr>
            <a:stCxn id="10" idx="6"/>
            <a:endCxn id="184" idx="2"/>
          </p:cNvCxnSpPr>
          <p:nvPr/>
        </p:nvCxnSpPr>
        <p:spPr bwMode="auto">
          <a:xfrm>
            <a:off x="5288559" y="3883421"/>
            <a:ext cx="1780585" cy="36341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9" name="Straight Arrow Connector 238"/>
          <p:cNvCxnSpPr>
            <a:stCxn id="10" idx="6"/>
            <a:endCxn id="183" idx="2"/>
          </p:cNvCxnSpPr>
          <p:nvPr/>
        </p:nvCxnSpPr>
        <p:spPr bwMode="auto">
          <a:xfrm>
            <a:off x="5288559" y="3883421"/>
            <a:ext cx="17816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2" name="Straight Arrow Connector 241"/>
          <p:cNvCxnSpPr>
            <a:stCxn id="12" idx="6"/>
            <a:endCxn id="185" idx="2"/>
          </p:cNvCxnSpPr>
          <p:nvPr/>
        </p:nvCxnSpPr>
        <p:spPr bwMode="auto">
          <a:xfrm>
            <a:off x="5288268" y="4596514"/>
            <a:ext cx="17816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5" name="Straight Arrow Connector 244"/>
          <p:cNvCxnSpPr>
            <a:stCxn id="12" idx="6"/>
            <a:endCxn id="186" idx="2"/>
          </p:cNvCxnSpPr>
          <p:nvPr/>
        </p:nvCxnSpPr>
        <p:spPr bwMode="auto">
          <a:xfrm>
            <a:off x="5288268" y="4596514"/>
            <a:ext cx="1775662" cy="23412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8" name="Straight Arrow Connector 247"/>
          <p:cNvCxnSpPr>
            <a:stCxn id="12" idx="6"/>
            <a:endCxn id="184" idx="2"/>
          </p:cNvCxnSpPr>
          <p:nvPr/>
        </p:nvCxnSpPr>
        <p:spPr bwMode="auto">
          <a:xfrm flipV="1">
            <a:off x="5288268" y="4246837"/>
            <a:ext cx="1780876" cy="3496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1" name="Straight Arrow Connector 250"/>
          <p:cNvCxnSpPr>
            <a:stCxn id="12" idx="6"/>
            <a:endCxn id="183" idx="2"/>
          </p:cNvCxnSpPr>
          <p:nvPr/>
        </p:nvCxnSpPr>
        <p:spPr bwMode="auto">
          <a:xfrm flipV="1">
            <a:off x="5288268" y="3884291"/>
            <a:ext cx="1781965" cy="7122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4" name="Straight Arrow Connector 253"/>
          <p:cNvCxnSpPr>
            <a:stCxn id="12" idx="6"/>
            <a:endCxn id="182" idx="2"/>
          </p:cNvCxnSpPr>
          <p:nvPr/>
        </p:nvCxnSpPr>
        <p:spPr bwMode="auto">
          <a:xfrm flipV="1">
            <a:off x="5288268" y="1641970"/>
            <a:ext cx="1768974" cy="29545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7" name="Straight Arrow Connector 256"/>
          <p:cNvCxnSpPr>
            <a:stCxn id="13" idx="6"/>
            <a:endCxn id="182" idx="2"/>
          </p:cNvCxnSpPr>
          <p:nvPr/>
        </p:nvCxnSpPr>
        <p:spPr bwMode="auto">
          <a:xfrm flipV="1">
            <a:off x="5282256" y="1641970"/>
            <a:ext cx="1774986" cy="529492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0" name="Straight Arrow Connector 259"/>
          <p:cNvCxnSpPr>
            <a:stCxn id="13" idx="6"/>
            <a:endCxn id="183" idx="2"/>
          </p:cNvCxnSpPr>
          <p:nvPr/>
        </p:nvCxnSpPr>
        <p:spPr bwMode="auto">
          <a:xfrm flipV="1">
            <a:off x="5282256" y="3884291"/>
            <a:ext cx="1787977" cy="30526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3" name="Straight Arrow Connector 262"/>
          <p:cNvCxnSpPr>
            <a:stCxn id="13" idx="6"/>
            <a:endCxn id="184" idx="2"/>
          </p:cNvCxnSpPr>
          <p:nvPr/>
        </p:nvCxnSpPr>
        <p:spPr bwMode="auto">
          <a:xfrm flipV="1">
            <a:off x="5282256" y="4246837"/>
            <a:ext cx="1786888" cy="269006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6" name="Straight Arrow Connector 265"/>
          <p:cNvCxnSpPr>
            <a:stCxn id="13" idx="6"/>
            <a:endCxn id="185" idx="2"/>
          </p:cNvCxnSpPr>
          <p:nvPr/>
        </p:nvCxnSpPr>
        <p:spPr bwMode="auto">
          <a:xfrm flipV="1">
            <a:off x="5282256" y="4597384"/>
            <a:ext cx="1787686" cy="23395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9" name="Straight Arrow Connector 268"/>
          <p:cNvCxnSpPr>
            <a:stCxn id="13" idx="6"/>
            <a:endCxn id="186" idx="2"/>
          </p:cNvCxnSpPr>
          <p:nvPr/>
        </p:nvCxnSpPr>
        <p:spPr bwMode="auto">
          <a:xfrm>
            <a:off x="5282256" y="6936898"/>
            <a:ext cx="17816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2" name="Straight Arrow Connector 271"/>
          <p:cNvCxnSpPr>
            <a:stCxn id="186" idx="6"/>
            <a:endCxn id="174" idx="2"/>
          </p:cNvCxnSpPr>
          <p:nvPr/>
        </p:nvCxnSpPr>
        <p:spPr bwMode="auto">
          <a:xfrm flipV="1">
            <a:off x="7338250" y="5134408"/>
            <a:ext cx="1778215" cy="18033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5" name="Straight Arrow Connector 274"/>
          <p:cNvCxnSpPr>
            <a:stCxn id="186" idx="6"/>
            <a:endCxn id="172" idx="2"/>
          </p:cNvCxnSpPr>
          <p:nvPr/>
        </p:nvCxnSpPr>
        <p:spPr bwMode="auto">
          <a:xfrm flipV="1">
            <a:off x="7338250" y="4796054"/>
            <a:ext cx="1782323" cy="21417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8" name="Straight Arrow Connector 277"/>
          <p:cNvCxnSpPr>
            <a:stCxn id="186" idx="6"/>
            <a:endCxn id="171" idx="2"/>
          </p:cNvCxnSpPr>
          <p:nvPr/>
        </p:nvCxnSpPr>
        <p:spPr bwMode="auto">
          <a:xfrm flipV="1">
            <a:off x="7338250" y="4457700"/>
            <a:ext cx="1782323" cy="24800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1" name="Straight Arrow Connector 280"/>
          <p:cNvCxnSpPr>
            <a:stCxn id="186" idx="6"/>
            <a:endCxn id="42" idx="2"/>
          </p:cNvCxnSpPr>
          <p:nvPr/>
        </p:nvCxnSpPr>
        <p:spPr bwMode="auto">
          <a:xfrm flipV="1">
            <a:off x="7338250" y="4114879"/>
            <a:ext cx="1775635" cy="282288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5" name="Straight Arrow Connector 284"/>
          <p:cNvCxnSpPr>
            <a:stCxn id="186" idx="6"/>
            <a:endCxn id="170" idx="2"/>
          </p:cNvCxnSpPr>
          <p:nvPr/>
        </p:nvCxnSpPr>
        <p:spPr bwMode="auto">
          <a:xfrm flipV="1">
            <a:off x="7338250" y="3777307"/>
            <a:ext cx="1775635" cy="316046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8" name="Straight Arrow Connector 287"/>
          <p:cNvCxnSpPr>
            <a:stCxn id="186" idx="6"/>
            <a:endCxn id="173" idx="2"/>
          </p:cNvCxnSpPr>
          <p:nvPr/>
        </p:nvCxnSpPr>
        <p:spPr bwMode="auto">
          <a:xfrm flipV="1">
            <a:off x="7338250" y="3443461"/>
            <a:ext cx="1775635" cy="34943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0" name="Straight Arrow Connector 289"/>
          <p:cNvCxnSpPr>
            <a:stCxn id="186" idx="6"/>
            <a:endCxn id="175" idx="2"/>
          </p:cNvCxnSpPr>
          <p:nvPr/>
        </p:nvCxnSpPr>
        <p:spPr bwMode="auto">
          <a:xfrm flipV="1">
            <a:off x="7338250" y="3100867"/>
            <a:ext cx="1775973" cy="38369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5" name="Straight Arrow Connector 294"/>
          <p:cNvCxnSpPr>
            <a:stCxn id="185" idx="6"/>
            <a:endCxn id="174" idx="2"/>
          </p:cNvCxnSpPr>
          <p:nvPr/>
        </p:nvCxnSpPr>
        <p:spPr bwMode="auto">
          <a:xfrm>
            <a:off x="7344262" y="4597384"/>
            <a:ext cx="1772203" cy="53702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8" name="Straight Arrow Connector 297"/>
          <p:cNvCxnSpPr>
            <a:stCxn id="185" idx="6"/>
            <a:endCxn id="172" idx="2"/>
          </p:cNvCxnSpPr>
          <p:nvPr/>
        </p:nvCxnSpPr>
        <p:spPr bwMode="auto">
          <a:xfrm>
            <a:off x="7344262" y="4597384"/>
            <a:ext cx="1776311" cy="1986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0" name="Straight Arrow Connector 299"/>
          <p:cNvCxnSpPr>
            <a:stCxn id="185" idx="6"/>
            <a:endCxn id="171" idx="2"/>
          </p:cNvCxnSpPr>
          <p:nvPr/>
        </p:nvCxnSpPr>
        <p:spPr bwMode="auto">
          <a:xfrm flipV="1">
            <a:off x="7344262" y="4457700"/>
            <a:ext cx="1776311" cy="1396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2" name="Straight Arrow Connector 301"/>
          <p:cNvCxnSpPr>
            <a:stCxn id="185" idx="6"/>
            <a:endCxn id="170" idx="2"/>
          </p:cNvCxnSpPr>
          <p:nvPr/>
        </p:nvCxnSpPr>
        <p:spPr bwMode="auto">
          <a:xfrm flipV="1">
            <a:off x="7344262" y="3777307"/>
            <a:ext cx="1769623" cy="8200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4" name="Straight Arrow Connector 303"/>
          <p:cNvCxnSpPr>
            <a:stCxn id="185" idx="6"/>
            <a:endCxn id="173" idx="2"/>
          </p:cNvCxnSpPr>
          <p:nvPr/>
        </p:nvCxnSpPr>
        <p:spPr bwMode="auto">
          <a:xfrm flipV="1">
            <a:off x="7344262" y="3443461"/>
            <a:ext cx="1769623" cy="11539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6" name="Straight Arrow Connector 305"/>
          <p:cNvCxnSpPr>
            <a:stCxn id="185" idx="6"/>
            <a:endCxn id="175" idx="2"/>
          </p:cNvCxnSpPr>
          <p:nvPr/>
        </p:nvCxnSpPr>
        <p:spPr bwMode="auto">
          <a:xfrm flipV="1">
            <a:off x="7344262" y="3100867"/>
            <a:ext cx="1769961" cy="14965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3" name="Straight Arrow Connector 312"/>
          <p:cNvCxnSpPr>
            <a:stCxn id="184" idx="6"/>
            <a:endCxn id="171" idx="2"/>
          </p:cNvCxnSpPr>
          <p:nvPr/>
        </p:nvCxnSpPr>
        <p:spPr bwMode="auto">
          <a:xfrm>
            <a:off x="7343464" y="4246837"/>
            <a:ext cx="1777109" cy="2108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6" name="Straight Arrow Connector 315"/>
          <p:cNvCxnSpPr>
            <a:stCxn id="184" idx="6"/>
            <a:endCxn id="172" idx="2"/>
          </p:cNvCxnSpPr>
          <p:nvPr/>
        </p:nvCxnSpPr>
        <p:spPr bwMode="auto">
          <a:xfrm>
            <a:off x="7343464" y="4246837"/>
            <a:ext cx="1777109" cy="5492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9" name="Straight Arrow Connector 318"/>
          <p:cNvCxnSpPr>
            <a:stCxn id="184" idx="6"/>
            <a:endCxn id="174" idx="2"/>
          </p:cNvCxnSpPr>
          <p:nvPr/>
        </p:nvCxnSpPr>
        <p:spPr bwMode="auto">
          <a:xfrm>
            <a:off x="7343464" y="4246837"/>
            <a:ext cx="1773001" cy="8875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2" name="Straight Arrow Connector 321"/>
          <p:cNvCxnSpPr>
            <a:stCxn id="184" idx="6"/>
            <a:endCxn id="170" idx="2"/>
          </p:cNvCxnSpPr>
          <p:nvPr/>
        </p:nvCxnSpPr>
        <p:spPr bwMode="auto">
          <a:xfrm flipV="1">
            <a:off x="7343464" y="3777307"/>
            <a:ext cx="1770421" cy="46953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5" name="Straight Arrow Connector 324"/>
          <p:cNvCxnSpPr>
            <a:stCxn id="184" idx="6"/>
            <a:endCxn id="173" idx="2"/>
          </p:cNvCxnSpPr>
          <p:nvPr/>
        </p:nvCxnSpPr>
        <p:spPr bwMode="auto">
          <a:xfrm flipV="1">
            <a:off x="7343464" y="3443461"/>
            <a:ext cx="1770421" cy="80337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8" name="Straight Arrow Connector 327"/>
          <p:cNvCxnSpPr>
            <a:stCxn id="184" idx="6"/>
            <a:endCxn id="175" idx="2"/>
          </p:cNvCxnSpPr>
          <p:nvPr/>
        </p:nvCxnSpPr>
        <p:spPr bwMode="auto">
          <a:xfrm flipV="1">
            <a:off x="7343464" y="3100867"/>
            <a:ext cx="1770759" cy="11459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1" name="Straight Arrow Connector 330"/>
          <p:cNvCxnSpPr>
            <a:stCxn id="183" idx="6"/>
            <a:endCxn id="175" idx="2"/>
          </p:cNvCxnSpPr>
          <p:nvPr/>
        </p:nvCxnSpPr>
        <p:spPr bwMode="auto">
          <a:xfrm flipV="1">
            <a:off x="7344553" y="3100867"/>
            <a:ext cx="1769670" cy="78342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4" name="Straight Arrow Connector 333"/>
          <p:cNvCxnSpPr>
            <a:stCxn id="183" idx="6"/>
            <a:endCxn id="173" idx="2"/>
          </p:cNvCxnSpPr>
          <p:nvPr/>
        </p:nvCxnSpPr>
        <p:spPr bwMode="auto">
          <a:xfrm flipV="1">
            <a:off x="7344553" y="3443461"/>
            <a:ext cx="1769332" cy="44083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7" name="Straight Arrow Connector 336"/>
          <p:cNvCxnSpPr>
            <a:stCxn id="183" idx="6"/>
            <a:endCxn id="170" idx="2"/>
          </p:cNvCxnSpPr>
          <p:nvPr/>
        </p:nvCxnSpPr>
        <p:spPr bwMode="auto">
          <a:xfrm flipV="1">
            <a:off x="7344553" y="3777307"/>
            <a:ext cx="1769332" cy="1069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0" name="Straight Arrow Connector 339"/>
          <p:cNvCxnSpPr>
            <a:stCxn id="183" idx="6"/>
            <a:endCxn id="171" idx="2"/>
          </p:cNvCxnSpPr>
          <p:nvPr/>
        </p:nvCxnSpPr>
        <p:spPr bwMode="auto">
          <a:xfrm>
            <a:off x="7344553" y="3884291"/>
            <a:ext cx="1776020" cy="5734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3" name="Straight Arrow Connector 342"/>
          <p:cNvCxnSpPr>
            <a:stCxn id="183" idx="6"/>
            <a:endCxn id="172" idx="2"/>
          </p:cNvCxnSpPr>
          <p:nvPr/>
        </p:nvCxnSpPr>
        <p:spPr bwMode="auto">
          <a:xfrm>
            <a:off x="7344553" y="3884291"/>
            <a:ext cx="1776020" cy="9117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6" name="Straight Arrow Connector 345"/>
          <p:cNvCxnSpPr>
            <a:stCxn id="183" idx="6"/>
            <a:endCxn id="174" idx="2"/>
          </p:cNvCxnSpPr>
          <p:nvPr/>
        </p:nvCxnSpPr>
        <p:spPr bwMode="auto">
          <a:xfrm>
            <a:off x="7344553" y="3884291"/>
            <a:ext cx="1771912" cy="12501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9" name="Straight Arrow Connector 348"/>
          <p:cNvCxnSpPr>
            <a:stCxn id="182" idx="6"/>
            <a:endCxn id="175" idx="2"/>
          </p:cNvCxnSpPr>
          <p:nvPr/>
        </p:nvCxnSpPr>
        <p:spPr bwMode="auto">
          <a:xfrm>
            <a:off x="7331562" y="1641970"/>
            <a:ext cx="1782661" cy="145889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2" name="Straight Arrow Connector 351"/>
          <p:cNvCxnSpPr>
            <a:stCxn id="182" idx="6"/>
            <a:endCxn id="173" idx="2"/>
          </p:cNvCxnSpPr>
          <p:nvPr/>
        </p:nvCxnSpPr>
        <p:spPr bwMode="auto">
          <a:xfrm>
            <a:off x="7331562" y="1641970"/>
            <a:ext cx="1782323" cy="18014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5" name="Straight Arrow Connector 354"/>
          <p:cNvCxnSpPr>
            <a:stCxn id="182" idx="6"/>
            <a:endCxn id="170" idx="2"/>
          </p:cNvCxnSpPr>
          <p:nvPr/>
        </p:nvCxnSpPr>
        <p:spPr bwMode="auto">
          <a:xfrm>
            <a:off x="7331562" y="1641970"/>
            <a:ext cx="1782323" cy="21353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7" name="Straight Arrow Connector 356"/>
          <p:cNvCxnSpPr>
            <a:stCxn id="182" idx="6"/>
            <a:endCxn id="171" idx="2"/>
          </p:cNvCxnSpPr>
          <p:nvPr/>
        </p:nvCxnSpPr>
        <p:spPr bwMode="auto">
          <a:xfrm>
            <a:off x="7331562" y="1641970"/>
            <a:ext cx="1789011" cy="281573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9" name="Straight Arrow Connector 358"/>
          <p:cNvCxnSpPr>
            <a:stCxn id="182" idx="6"/>
            <a:endCxn id="172" idx="2"/>
          </p:cNvCxnSpPr>
          <p:nvPr/>
        </p:nvCxnSpPr>
        <p:spPr bwMode="auto">
          <a:xfrm>
            <a:off x="7331562" y="1641970"/>
            <a:ext cx="1789011" cy="31540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61" name="Straight Arrow Connector 360"/>
          <p:cNvCxnSpPr>
            <a:stCxn id="182" idx="6"/>
            <a:endCxn id="174" idx="2"/>
          </p:cNvCxnSpPr>
          <p:nvPr/>
        </p:nvCxnSpPr>
        <p:spPr bwMode="auto">
          <a:xfrm>
            <a:off x="7331562" y="1641970"/>
            <a:ext cx="1784903" cy="349243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69" name="TextBox 368"/>
          <p:cNvSpPr txBox="1"/>
          <p:nvPr/>
        </p:nvSpPr>
        <p:spPr>
          <a:xfrm>
            <a:off x="6678271" y="962308"/>
            <a:ext cx="104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Layer</a:t>
            </a:r>
            <a:endParaRPr lang="en-US" sz="1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/>
              <p:cNvSpPr txBox="1"/>
              <p:nvPr/>
            </p:nvSpPr>
            <p:spPr>
              <a:xfrm>
                <a:off x="9429751" y="329366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1" name="TextBox 3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1" y="3293662"/>
                <a:ext cx="1644650" cy="300788"/>
              </a:xfrm>
              <a:prstGeom prst="rect">
                <a:avLst/>
              </a:prstGeom>
              <a:blipFill rotWithShape="0">
                <a:blip r:embed="rId10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/>
              <p:cNvSpPr txBox="1"/>
              <p:nvPr/>
            </p:nvSpPr>
            <p:spPr>
              <a:xfrm>
                <a:off x="9429751" y="2946249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1" y="2946249"/>
                <a:ext cx="1644650" cy="300788"/>
              </a:xfrm>
              <a:prstGeom prst="rect">
                <a:avLst/>
              </a:prstGeom>
              <a:blipFill rotWithShape="0">
                <a:blip r:embed="rId11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/>
              <p:cNvSpPr txBox="1"/>
              <p:nvPr/>
            </p:nvSpPr>
            <p:spPr>
              <a:xfrm>
                <a:off x="9429751" y="362960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3" name="TextBox 3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1" y="3629605"/>
                <a:ext cx="1644650" cy="300788"/>
              </a:xfrm>
              <a:prstGeom prst="rect">
                <a:avLst/>
              </a:prstGeom>
              <a:blipFill rotWithShape="0">
                <a:blip r:embed="rId12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TextBox 373"/>
              <p:cNvSpPr txBox="1"/>
              <p:nvPr/>
            </p:nvSpPr>
            <p:spPr>
              <a:xfrm>
                <a:off x="9429751" y="396666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4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4" name="TextBox 3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51" y="3966662"/>
                <a:ext cx="1644650" cy="300788"/>
              </a:xfrm>
              <a:prstGeom prst="rect">
                <a:avLst/>
              </a:prstGeom>
              <a:blipFill rotWithShape="0">
                <a:blip r:embed="rId13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/>
              <p:cNvSpPr txBox="1"/>
              <p:nvPr/>
            </p:nvSpPr>
            <p:spPr>
              <a:xfrm>
                <a:off x="9442451" y="430815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5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5" name="TextBox 3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51" y="4308155"/>
                <a:ext cx="1644650" cy="300788"/>
              </a:xfrm>
              <a:prstGeom prst="rect">
                <a:avLst/>
              </a:prstGeom>
              <a:blipFill rotWithShape="0">
                <a:blip r:embed="rId14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/>
              <p:cNvSpPr txBox="1"/>
              <p:nvPr/>
            </p:nvSpPr>
            <p:spPr>
              <a:xfrm>
                <a:off x="9442451" y="464555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6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6" name="TextBox 3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2451" y="4645554"/>
                <a:ext cx="1644650" cy="300788"/>
              </a:xfrm>
              <a:prstGeom prst="rect">
                <a:avLst/>
              </a:prstGeom>
              <a:blipFill rotWithShape="0">
                <a:blip r:embed="rId15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/>
              <p:cNvSpPr txBox="1"/>
              <p:nvPr/>
            </p:nvSpPr>
            <p:spPr>
              <a:xfrm>
                <a:off x="9436101" y="4983268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7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7" name="TextBox 3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101" y="4983268"/>
                <a:ext cx="1644650" cy="300788"/>
              </a:xfrm>
              <a:prstGeom prst="rect">
                <a:avLst/>
              </a:prstGeom>
              <a:blipFill rotWithShape="0">
                <a:blip r:embed="rId16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Oval 377"/>
          <p:cNvSpPr/>
          <p:nvPr/>
        </p:nvSpPr>
        <p:spPr bwMode="auto">
          <a:xfrm>
            <a:off x="9110115" y="534097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/>
              <p:cNvSpPr txBox="1"/>
              <p:nvPr/>
            </p:nvSpPr>
            <p:spPr>
              <a:xfrm>
                <a:off x="9423401" y="5326990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9" name="TextBox 3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01" y="5326990"/>
                <a:ext cx="1644650" cy="300788"/>
              </a:xfrm>
              <a:prstGeom prst="rect">
                <a:avLst/>
              </a:prstGeom>
              <a:blipFill rotWithShape="0">
                <a:blip r:embed="rId17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0" name="Straight Arrow Connector 379"/>
          <p:cNvCxnSpPr>
            <a:stCxn id="182" idx="6"/>
            <a:endCxn id="378" idx="2"/>
          </p:cNvCxnSpPr>
          <p:nvPr/>
        </p:nvCxnSpPr>
        <p:spPr bwMode="auto">
          <a:xfrm>
            <a:off x="7331562" y="1641970"/>
            <a:ext cx="1778553" cy="38361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2" name="Straight Arrow Connector 381"/>
          <p:cNvCxnSpPr>
            <a:stCxn id="183" idx="6"/>
            <a:endCxn id="378" idx="2"/>
          </p:cNvCxnSpPr>
          <p:nvPr/>
        </p:nvCxnSpPr>
        <p:spPr bwMode="auto">
          <a:xfrm>
            <a:off x="7344553" y="3884291"/>
            <a:ext cx="1765562" cy="15938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4" name="Straight Arrow Connector 383"/>
          <p:cNvCxnSpPr>
            <a:stCxn id="184" idx="6"/>
            <a:endCxn id="378" idx="2"/>
          </p:cNvCxnSpPr>
          <p:nvPr/>
        </p:nvCxnSpPr>
        <p:spPr bwMode="auto">
          <a:xfrm>
            <a:off x="7343464" y="4246837"/>
            <a:ext cx="1766651" cy="123129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6" name="Straight Arrow Connector 385"/>
          <p:cNvCxnSpPr>
            <a:stCxn id="185" idx="6"/>
            <a:endCxn id="378" idx="2"/>
          </p:cNvCxnSpPr>
          <p:nvPr/>
        </p:nvCxnSpPr>
        <p:spPr bwMode="auto">
          <a:xfrm>
            <a:off x="7344262" y="4597384"/>
            <a:ext cx="1765853" cy="8807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8" name="Straight Arrow Connector 387"/>
          <p:cNvCxnSpPr>
            <a:stCxn id="186" idx="6"/>
            <a:endCxn id="378" idx="2"/>
          </p:cNvCxnSpPr>
          <p:nvPr/>
        </p:nvCxnSpPr>
        <p:spPr bwMode="auto">
          <a:xfrm flipV="1">
            <a:off x="7338250" y="5478130"/>
            <a:ext cx="1771865" cy="145963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Multi-Input Multi-Output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4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949311" y="338511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949311" y="372171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949311" y="405830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49311" y="439490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417298" y="228499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417589" y="386056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416500" y="422310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417298" y="457365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417636" y="617743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/>
          <p:cNvCxnSpPr>
            <a:stCxn id="5" idx="6"/>
            <a:endCxn id="9" idx="2"/>
          </p:cNvCxnSpPr>
          <p:nvPr/>
        </p:nvCxnSpPr>
        <p:spPr bwMode="auto">
          <a:xfrm flipV="1">
            <a:off x="4223631" y="2422150"/>
            <a:ext cx="2193667" cy="11001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 bwMode="auto">
          <a:xfrm flipV="1">
            <a:off x="4223631" y="2422150"/>
            <a:ext cx="2193667" cy="14367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6"/>
            <a:endCxn id="9" idx="2"/>
          </p:cNvCxnSpPr>
          <p:nvPr/>
        </p:nvCxnSpPr>
        <p:spPr bwMode="auto">
          <a:xfrm flipV="1">
            <a:off x="4223631" y="2422150"/>
            <a:ext cx="2193667" cy="17733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6"/>
            <a:endCxn id="9" idx="2"/>
          </p:cNvCxnSpPr>
          <p:nvPr/>
        </p:nvCxnSpPr>
        <p:spPr bwMode="auto">
          <a:xfrm flipV="1">
            <a:off x="4223631" y="2422150"/>
            <a:ext cx="2193667" cy="21099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/>
          <p:cNvCxnSpPr>
            <a:stCxn id="5" idx="6"/>
            <a:endCxn id="10" idx="2"/>
          </p:cNvCxnSpPr>
          <p:nvPr/>
        </p:nvCxnSpPr>
        <p:spPr bwMode="auto">
          <a:xfrm>
            <a:off x="4223631" y="3522275"/>
            <a:ext cx="2193958" cy="4754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>
            <a:stCxn id="6" idx="6"/>
            <a:endCxn id="10" idx="2"/>
          </p:cNvCxnSpPr>
          <p:nvPr/>
        </p:nvCxnSpPr>
        <p:spPr bwMode="auto">
          <a:xfrm>
            <a:off x="4223631" y="3858871"/>
            <a:ext cx="2193958" cy="1388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/>
          <p:cNvCxnSpPr>
            <a:stCxn id="7" idx="6"/>
            <a:endCxn id="10" idx="2"/>
          </p:cNvCxnSpPr>
          <p:nvPr/>
        </p:nvCxnSpPr>
        <p:spPr bwMode="auto">
          <a:xfrm flipV="1">
            <a:off x="4223631" y="3997721"/>
            <a:ext cx="2193958" cy="1977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6"/>
            <a:endCxn id="10" idx="2"/>
          </p:cNvCxnSpPr>
          <p:nvPr/>
        </p:nvCxnSpPr>
        <p:spPr bwMode="auto">
          <a:xfrm flipV="1">
            <a:off x="4223631" y="3997721"/>
            <a:ext cx="2193958" cy="5343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5" idx="6"/>
            <a:endCxn id="11" idx="2"/>
          </p:cNvCxnSpPr>
          <p:nvPr/>
        </p:nvCxnSpPr>
        <p:spPr bwMode="auto">
          <a:xfrm>
            <a:off x="4223631" y="3522275"/>
            <a:ext cx="2192869" cy="8379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>
            <a:stCxn id="5" idx="6"/>
            <a:endCxn id="12" idx="2"/>
          </p:cNvCxnSpPr>
          <p:nvPr/>
        </p:nvCxnSpPr>
        <p:spPr bwMode="auto">
          <a:xfrm>
            <a:off x="4223631" y="3522275"/>
            <a:ext cx="2193667" cy="11885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Straight Arrow Connector 23"/>
          <p:cNvCxnSpPr>
            <a:stCxn id="5" idx="6"/>
            <a:endCxn id="13" idx="2"/>
          </p:cNvCxnSpPr>
          <p:nvPr/>
        </p:nvCxnSpPr>
        <p:spPr bwMode="auto">
          <a:xfrm>
            <a:off x="4223631" y="3522275"/>
            <a:ext cx="2194005" cy="27923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>
            <a:stCxn id="6" idx="6"/>
            <a:endCxn id="11" idx="2"/>
          </p:cNvCxnSpPr>
          <p:nvPr/>
        </p:nvCxnSpPr>
        <p:spPr bwMode="auto">
          <a:xfrm>
            <a:off x="4223631" y="3858871"/>
            <a:ext cx="2192869" cy="5013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/>
          <p:cNvCxnSpPr>
            <a:stCxn id="7" idx="6"/>
            <a:endCxn id="11" idx="2"/>
          </p:cNvCxnSpPr>
          <p:nvPr/>
        </p:nvCxnSpPr>
        <p:spPr bwMode="auto">
          <a:xfrm>
            <a:off x="4223631" y="4195467"/>
            <a:ext cx="2192869" cy="1648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/>
          <p:cNvCxnSpPr>
            <a:stCxn id="8" idx="6"/>
            <a:endCxn id="11" idx="2"/>
          </p:cNvCxnSpPr>
          <p:nvPr/>
        </p:nvCxnSpPr>
        <p:spPr bwMode="auto">
          <a:xfrm flipV="1">
            <a:off x="4223631" y="4360267"/>
            <a:ext cx="2192869" cy="1717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 bwMode="auto">
          <a:xfrm>
            <a:off x="4223631" y="3858871"/>
            <a:ext cx="2193667" cy="85194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/>
          <p:cNvCxnSpPr>
            <a:stCxn id="7" idx="6"/>
            <a:endCxn id="12" idx="2"/>
          </p:cNvCxnSpPr>
          <p:nvPr/>
        </p:nvCxnSpPr>
        <p:spPr bwMode="auto">
          <a:xfrm>
            <a:off x="4223631" y="4195467"/>
            <a:ext cx="2193667" cy="5153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" name="Straight Arrow Connector 29"/>
          <p:cNvCxnSpPr>
            <a:stCxn id="8" idx="6"/>
            <a:endCxn id="12" idx="2"/>
          </p:cNvCxnSpPr>
          <p:nvPr/>
        </p:nvCxnSpPr>
        <p:spPr bwMode="auto">
          <a:xfrm>
            <a:off x="4223631" y="4532063"/>
            <a:ext cx="2193667" cy="1787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 bwMode="auto">
          <a:xfrm>
            <a:off x="4223631" y="3858871"/>
            <a:ext cx="2194005" cy="245572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" name="Straight Arrow Connector 31"/>
          <p:cNvCxnSpPr>
            <a:stCxn id="7" idx="6"/>
            <a:endCxn id="13" idx="2"/>
          </p:cNvCxnSpPr>
          <p:nvPr/>
        </p:nvCxnSpPr>
        <p:spPr bwMode="auto">
          <a:xfrm>
            <a:off x="4223631" y="4195467"/>
            <a:ext cx="2194005" cy="21191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6"/>
            <a:endCxn id="13" idx="2"/>
          </p:cNvCxnSpPr>
          <p:nvPr/>
        </p:nvCxnSpPr>
        <p:spPr bwMode="auto">
          <a:xfrm>
            <a:off x="4223631" y="4532063"/>
            <a:ext cx="2194005" cy="17825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526390" y="2836307"/>
            <a:ext cx="93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/>
              <a:t>6-Node Input Layer</a:t>
            </a:r>
            <a:endParaRPr lang="en-US" sz="1200" b="1" u="sng" dirty="0"/>
          </a:p>
        </p:txBody>
      </p:sp>
      <p:sp>
        <p:nvSpPr>
          <p:cNvPr id="37" name="TextBox 36"/>
          <p:cNvSpPr txBox="1"/>
          <p:nvPr/>
        </p:nvSpPr>
        <p:spPr>
          <a:xfrm>
            <a:off x="8602798" y="2331338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8</a:t>
            </a:r>
            <a:r>
              <a:rPr lang="en-US" sz="1200" b="1" u="sng" dirty="0" smtClean="0"/>
              <a:t>-Node Output Layer</a:t>
            </a:r>
            <a:endParaRPr lang="en-US" sz="1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406650" y="3382436"/>
                <a:ext cx="151437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Temperature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K]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650" y="3382436"/>
                <a:ext cx="1514379" cy="283989"/>
              </a:xfrm>
              <a:prstGeom prst="rect">
                <a:avLst/>
              </a:prstGeom>
              <a:blipFill rotWithShape="0">
                <a:blip r:embed="rId2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641600" y="3724345"/>
                <a:ext cx="127942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Pressure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Pa]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00" y="3724345"/>
                <a:ext cx="1279429" cy="283989"/>
              </a:xfrm>
              <a:prstGeom prst="rect">
                <a:avLst/>
              </a:prstGeom>
              <a:blipFill rotWithShape="0">
                <a:blip r:embed="rId3"/>
                <a:stretch>
                  <a:fillRect r="-476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116464" y="4058307"/>
                <a:ext cx="1820945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Relative Humidity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%]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464" y="4058307"/>
                <a:ext cx="1820945" cy="283989"/>
              </a:xfrm>
              <a:prstGeom prst="rect">
                <a:avLst/>
              </a:prstGeom>
              <a:blipFill rotWithShape="0">
                <a:blip r:embed="rId4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056267" y="4407950"/>
                <a:ext cx="1893044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Wind Speed [m/s]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267" y="4407950"/>
                <a:ext cx="1893044" cy="283989"/>
              </a:xfrm>
              <a:prstGeom prst="rect">
                <a:avLst/>
              </a:prstGeom>
              <a:blipFill rotWithShape="0">
                <a:blip r:embed="rId5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/>
          <p:cNvSpPr/>
          <p:nvPr/>
        </p:nvSpPr>
        <p:spPr bwMode="auto">
          <a:xfrm>
            <a:off x="8910685" y="405391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9" idx="6"/>
            <a:endCxn id="42" idx="2"/>
          </p:cNvCxnSpPr>
          <p:nvPr/>
        </p:nvCxnSpPr>
        <p:spPr bwMode="auto">
          <a:xfrm>
            <a:off x="6691618" y="2422150"/>
            <a:ext cx="2219067" cy="17689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2" idx="6"/>
            <a:endCxn id="42" idx="2"/>
          </p:cNvCxnSpPr>
          <p:nvPr/>
        </p:nvCxnSpPr>
        <p:spPr bwMode="auto">
          <a:xfrm flipV="1">
            <a:off x="6691618" y="4191079"/>
            <a:ext cx="2219067" cy="5197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0" idx="6"/>
            <a:endCxn id="42" idx="2"/>
          </p:cNvCxnSpPr>
          <p:nvPr/>
        </p:nvCxnSpPr>
        <p:spPr bwMode="auto">
          <a:xfrm>
            <a:off x="6691909" y="3997721"/>
            <a:ext cx="2218776" cy="1933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3" idx="6"/>
            <a:endCxn id="42" idx="2"/>
          </p:cNvCxnSpPr>
          <p:nvPr/>
        </p:nvCxnSpPr>
        <p:spPr bwMode="auto">
          <a:xfrm flipV="1">
            <a:off x="6691956" y="4191079"/>
            <a:ext cx="221872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1" idx="6"/>
            <a:endCxn id="42" idx="2"/>
          </p:cNvCxnSpPr>
          <p:nvPr/>
        </p:nvCxnSpPr>
        <p:spPr bwMode="auto">
          <a:xfrm flipV="1">
            <a:off x="6690820" y="4191079"/>
            <a:ext cx="2219865" cy="1691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6393865" y="2610980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3949311" y="47376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981200" y="4731650"/>
                <a:ext cx="1968111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Solar Irradiance [W/m</a:t>
                </a:r>
                <a:r>
                  <a:rPr lang="en-US" sz="1200" b="1" baseline="30000" dirty="0" smtClean="0"/>
                  <a:t>2</a:t>
                </a:r>
                <a:r>
                  <a:rPr lang="en-US" sz="1200" b="1" dirty="0"/>
                  <a:t>]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4731650"/>
                <a:ext cx="1968111" cy="283989"/>
              </a:xfrm>
              <a:prstGeom prst="rect">
                <a:avLst/>
              </a:prstGeom>
              <a:blipFill rotWithShape="0">
                <a:blip r:embed="rId6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 bwMode="auto">
          <a:xfrm>
            <a:off x="3949311" y="507510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784350" y="5075450"/>
                <a:ext cx="2164961" cy="30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baseline="30000" dirty="0"/>
                  <a:t> </a:t>
                </a:r>
                <a:r>
                  <a:rPr lang="en-US" sz="1200" b="1" baseline="30000" dirty="0" smtClean="0"/>
                  <a:t> </a:t>
                </a:r>
                <a:r>
                  <a:rPr lang="en-US" sz="1200" b="1" dirty="0" smtClean="0"/>
                  <a:t>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350" y="5075450"/>
                <a:ext cx="2164961" cy="304314"/>
              </a:xfrm>
              <a:prstGeom prst="rect">
                <a:avLst/>
              </a:prstGeom>
              <a:blipFill rotWithShape="0"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51" idx="6"/>
            <a:endCxn id="13" idx="2"/>
          </p:cNvCxnSpPr>
          <p:nvPr/>
        </p:nvCxnSpPr>
        <p:spPr bwMode="auto">
          <a:xfrm>
            <a:off x="4223631" y="5212263"/>
            <a:ext cx="2194005" cy="11023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0" name="Straight Arrow Connector 99"/>
          <p:cNvCxnSpPr>
            <a:stCxn id="49" idx="6"/>
            <a:endCxn id="13" idx="2"/>
          </p:cNvCxnSpPr>
          <p:nvPr/>
        </p:nvCxnSpPr>
        <p:spPr bwMode="auto">
          <a:xfrm>
            <a:off x="4223631" y="4874813"/>
            <a:ext cx="2194005" cy="14397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9" name="Straight Arrow Connector 108"/>
          <p:cNvCxnSpPr>
            <a:stCxn id="51" idx="6"/>
            <a:endCxn id="12" idx="2"/>
          </p:cNvCxnSpPr>
          <p:nvPr/>
        </p:nvCxnSpPr>
        <p:spPr bwMode="auto">
          <a:xfrm flipV="1">
            <a:off x="4223631" y="4710814"/>
            <a:ext cx="2193667" cy="50144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2" name="Straight Arrow Connector 111"/>
          <p:cNvCxnSpPr>
            <a:stCxn id="51" idx="6"/>
            <a:endCxn id="11" idx="2"/>
          </p:cNvCxnSpPr>
          <p:nvPr/>
        </p:nvCxnSpPr>
        <p:spPr bwMode="auto">
          <a:xfrm flipV="1">
            <a:off x="4223631" y="4360267"/>
            <a:ext cx="2192869" cy="8519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>
            <a:stCxn id="51" idx="6"/>
            <a:endCxn id="10" idx="2"/>
          </p:cNvCxnSpPr>
          <p:nvPr/>
        </p:nvCxnSpPr>
        <p:spPr bwMode="auto">
          <a:xfrm flipV="1">
            <a:off x="4223631" y="3997721"/>
            <a:ext cx="2193958" cy="12145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8" name="Straight Arrow Connector 117"/>
          <p:cNvCxnSpPr>
            <a:stCxn id="51" idx="6"/>
            <a:endCxn id="9" idx="2"/>
          </p:cNvCxnSpPr>
          <p:nvPr/>
        </p:nvCxnSpPr>
        <p:spPr bwMode="auto">
          <a:xfrm flipV="1">
            <a:off x="4223631" y="2422150"/>
            <a:ext cx="2193667" cy="27901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49" idx="6"/>
            <a:endCxn id="12" idx="2"/>
          </p:cNvCxnSpPr>
          <p:nvPr/>
        </p:nvCxnSpPr>
        <p:spPr bwMode="auto">
          <a:xfrm flipV="1">
            <a:off x="4223631" y="4710814"/>
            <a:ext cx="2193667" cy="16399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49" idx="6"/>
            <a:endCxn id="11" idx="2"/>
          </p:cNvCxnSpPr>
          <p:nvPr/>
        </p:nvCxnSpPr>
        <p:spPr bwMode="auto">
          <a:xfrm flipV="1">
            <a:off x="4223631" y="4360267"/>
            <a:ext cx="2192869" cy="5145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49" idx="6"/>
            <a:endCxn id="10" idx="2"/>
          </p:cNvCxnSpPr>
          <p:nvPr/>
        </p:nvCxnSpPr>
        <p:spPr bwMode="auto">
          <a:xfrm flipV="1">
            <a:off x="4223631" y="3997721"/>
            <a:ext cx="2193958" cy="8770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stCxn id="49" idx="6"/>
            <a:endCxn id="9" idx="2"/>
          </p:cNvCxnSpPr>
          <p:nvPr/>
        </p:nvCxnSpPr>
        <p:spPr bwMode="auto">
          <a:xfrm flipV="1">
            <a:off x="4223631" y="2422150"/>
            <a:ext cx="2193667" cy="24526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6394156" y="4915738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  <a:endParaRPr lang="en-US" sz="1200" b="1" dirty="0" smtClean="0"/>
          </a:p>
        </p:txBody>
      </p:sp>
      <p:sp>
        <p:nvSpPr>
          <p:cNvPr id="170" name="Oval 169"/>
          <p:cNvSpPr/>
          <p:nvPr/>
        </p:nvSpPr>
        <p:spPr bwMode="auto">
          <a:xfrm>
            <a:off x="8910685" y="371634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8917373" y="439674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8917373" y="4735094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8910685" y="3382501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8913265" y="5073448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8911023" y="303990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Arrow Connector 271"/>
          <p:cNvCxnSpPr>
            <a:stCxn id="13" idx="6"/>
            <a:endCxn id="174" idx="2"/>
          </p:cNvCxnSpPr>
          <p:nvPr/>
        </p:nvCxnSpPr>
        <p:spPr bwMode="auto">
          <a:xfrm flipV="1">
            <a:off x="6691956" y="5210608"/>
            <a:ext cx="2221309" cy="110399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5" name="Straight Arrow Connector 274"/>
          <p:cNvCxnSpPr>
            <a:stCxn id="13" idx="6"/>
            <a:endCxn id="172" idx="2"/>
          </p:cNvCxnSpPr>
          <p:nvPr/>
        </p:nvCxnSpPr>
        <p:spPr bwMode="auto">
          <a:xfrm flipV="1">
            <a:off x="6691956" y="4872254"/>
            <a:ext cx="2225417" cy="14423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8" name="Straight Arrow Connector 277"/>
          <p:cNvCxnSpPr>
            <a:stCxn id="13" idx="6"/>
            <a:endCxn id="171" idx="2"/>
          </p:cNvCxnSpPr>
          <p:nvPr/>
        </p:nvCxnSpPr>
        <p:spPr bwMode="auto">
          <a:xfrm flipV="1">
            <a:off x="6691956" y="4533900"/>
            <a:ext cx="2225417" cy="178069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1" name="Straight Arrow Connector 280"/>
          <p:cNvCxnSpPr>
            <a:stCxn id="13" idx="6"/>
            <a:endCxn id="42" idx="2"/>
          </p:cNvCxnSpPr>
          <p:nvPr/>
        </p:nvCxnSpPr>
        <p:spPr bwMode="auto">
          <a:xfrm flipV="1">
            <a:off x="6691956" y="4191079"/>
            <a:ext cx="221872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5" name="Straight Arrow Connector 284"/>
          <p:cNvCxnSpPr>
            <a:stCxn id="13" idx="6"/>
            <a:endCxn id="170" idx="2"/>
          </p:cNvCxnSpPr>
          <p:nvPr/>
        </p:nvCxnSpPr>
        <p:spPr bwMode="auto">
          <a:xfrm flipV="1">
            <a:off x="6691956" y="3853507"/>
            <a:ext cx="2218729" cy="24610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8" name="Straight Arrow Connector 287"/>
          <p:cNvCxnSpPr>
            <a:stCxn id="13" idx="6"/>
            <a:endCxn id="173" idx="2"/>
          </p:cNvCxnSpPr>
          <p:nvPr/>
        </p:nvCxnSpPr>
        <p:spPr bwMode="auto">
          <a:xfrm flipV="1">
            <a:off x="6691956" y="3519661"/>
            <a:ext cx="2218729" cy="27949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0" name="Straight Arrow Connector 289"/>
          <p:cNvCxnSpPr>
            <a:stCxn id="13" idx="6"/>
            <a:endCxn id="175" idx="2"/>
          </p:cNvCxnSpPr>
          <p:nvPr/>
        </p:nvCxnSpPr>
        <p:spPr bwMode="auto">
          <a:xfrm flipV="1">
            <a:off x="6691956" y="3177067"/>
            <a:ext cx="2219067" cy="31375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5" name="Straight Arrow Connector 294"/>
          <p:cNvCxnSpPr>
            <a:stCxn id="12" idx="6"/>
            <a:endCxn id="174" idx="2"/>
          </p:cNvCxnSpPr>
          <p:nvPr/>
        </p:nvCxnSpPr>
        <p:spPr bwMode="auto">
          <a:xfrm>
            <a:off x="6691618" y="4710814"/>
            <a:ext cx="2221647" cy="49979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8" name="Straight Arrow Connector 297"/>
          <p:cNvCxnSpPr>
            <a:stCxn id="12" idx="6"/>
            <a:endCxn id="172" idx="2"/>
          </p:cNvCxnSpPr>
          <p:nvPr/>
        </p:nvCxnSpPr>
        <p:spPr bwMode="auto">
          <a:xfrm>
            <a:off x="6691618" y="4710814"/>
            <a:ext cx="2225755" cy="16144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0" name="Straight Arrow Connector 299"/>
          <p:cNvCxnSpPr>
            <a:stCxn id="12" idx="6"/>
            <a:endCxn id="171" idx="2"/>
          </p:cNvCxnSpPr>
          <p:nvPr/>
        </p:nvCxnSpPr>
        <p:spPr bwMode="auto">
          <a:xfrm flipV="1">
            <a:off x="6691618" y="4533900"/>
            <a:ext cx="2225755" cy="1769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2" name="Straight Arrow Connector 301"/>
          <p:cNvCxnSpPr>
            <a:stCxn id="12" idx="6"/>
            <a:endCxn id="170" idx="2"/>
          </p:cNvCxnSpPr>
          <p:nvPr/>
        </p:nvCxnSpPr>
        <p:spPr bwMode="auto">
          <a:xfrm flipV="1">
            <a:off x="6691618" y="3853507"/>
            <a:ext cx="2219067" cy="8573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4" name="Straight Arrow Connector 303"/>
          <p:cNvCxnSpPr>
            <a:stCxn id="12" idx="6"/>
            <a:endCxn id="173" idx="2"/>
          </p:cNvCxnSpPr>
          <p:nvPr/>
        </p:nvCxnSpPr>
        <p:spPr bwMode="auto">
          <a:xfrm flipV="1">
            <a:off x="6691618" y="3519661"/>
            <a:ext cx="2219067" cy="119115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6" name="Straight Arrow Connector 305"/>
          <p:cNvCxnSpPr>
            <a:stCxn id="12" idx="6"/>
            <a:endCxn id="175" idx="2"/>
          </p:cNvCxnSpPr>
          <p:nvPr/>
        </p:nvCxnSpPr>
        <p:spPr bwMode="auto">
          <a:xfrm flipV="1">
            <a:off x="6691618" y="3177067"/>
            <a:ext cx="2219405" cy="15337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3" name="Straight Arrow Connector 312"/>
          <p:cNvCxnSpPr>
            <a:stCxn id="11" idx="6"/>
            <a:endCxn id="171" idx="2"/>
          </p:cNvCxnSpPr>
          <p:nvPr/>
        </p:nvCxnSpPr>
        <p:spPr bwMode="auto">
          <a:xfrm>
            <a:off x="6690820" y="4360267"/>
            <a:ext cx="2226553" cy="1736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6" name="Straight Arrow Connector 315"/>
          <p:cNvCxnSpPr>
            <a:stCxn id="11" idx="6"/>
            <a:endCxn id="172" idx="2"/>
          </p:cNvCxnSpPr>
          <p:nvPr/>
        </p:nvCxnSpPr>
        <p:spPr bwMode="auto">
          <a:xfrm>
            <a:off x="6690820" y="4360267"/>
            <a:ext cx="2226553" cy="5119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9" name="Straight Arrow Connector 318"/>
          <p:cNvCxnSpPr>
            <a:stCxn id="11" idx="6"/>
            <a:endCxn id="174" idx="2"/>
          </p:cNvCxnSpPr>
          <p:nvPr/>
        </p:nvCxnSpPr>
        <p:spPr bwMode="auto">
          <a:xfrm>
            <a:off x="6690820" y="4360267"/>
            <a:ext cx="2222445" cy="85034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2" name="Straight Arrow Connector 321"/>
          <p:cNvCxnSpPr>
            <a:stCxn id="11" idx="6"/>
            <a:endCxn id="170" idx="2"/>
          </p:cNvCxnSpPr>
          <p:nvPr/>
        </p:nvCxnSpPr>
        <p:spPr bwMode="auto">
          <a:xfrm flipV="1">
            <a:off x="6690820" y="3853507"/>
            <a:ext cx="2219865" cy="5067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5" name="Straight Arrow Connector 324"/>
          <p:cNvCxnSpPr>
            <a:stCxn id="11" idx="6"/>
            <a:endCxn id="173" idx="2"/>
          </p:cNvCxnSpPr>
          <p:nvPr/>
        </p:nvCxnSpPr>
        <p:spPr bwMode="auto">
          <a:xfrm flipV="1">
            <a:off x="6690820" y="3519661"/>
            <a:ext cx="2219865" cy="84060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8" name="Straight Arrow Connector 327"/>
          <p:cNvCxnSpPr>
            <a:stCxn id="11" idx="6"/>
            <a:endCxn id="175" idx="2"/>
          </p:cNvCxnSpPr>
          <p:nvPr/>
        </p:nvCxnSpPr>
        <p:spPr bwMode="auto">
          <a:xfrm flipV="1">
            <a:off x="6690820" y="3177067"/>
            <a:ext cx="2220203" cy="11832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1" name="Straight Arrow Connector 330"/>
          <p:cNvCxnSpPr>
            <a:stCxn id="10" idx="6"/>
            <a:endCxn id="175" idx="2"/>
          </p:cNvCxnSpPr>
          <p:nvPr/>
        </p:nvCxnSpPr>
        <p:spPr bwMode="auto">
          <a:xfrm flipV="1">
            <a:off x="6691909" y="3177067"/>
            <a:ext cx="2219114" cy="8206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4" name="Straight Arrow Connector 333"/>
          <p:cNvCxnSpPr>
            <a:stCxn id="10" idx="6"/>
            <a:endCxn id="173" idx="2"/>
          </p:cNvCxnSpPr>
          <p:nvPr/>
        </p:nvCxnSpPr>
        <p:spPr bwMode="auto">
          <a:xfrm flipV="1">
            <a:off x="6691909" y="3519661"/>
            <a:ext cx="2218776" cy="4780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7" name="Straight Arrow Connector 336"/>
          <p:cNvCxnSpPr>
            <a:stCxn id="10" idx="6"/>
            <a:endCxn id="170" idx="2"/>
          </p:cNvCxnSpPr>
          <p:nvPr/>
        </p:nvCxnSpPr>
        <p:spPr bwMode="auto">
          <a:xfrm flipV="1">
            <a:off x="6691909" y="3853507"/>
            <a:ext cx="2218776" cy="1442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0" name="Straight Arrow Connector 339"/>
          <p:cNvCxnSpPr>
            <a:stCxn id="10" idx="6"/>
            <a:endCxn id="171" idx="2"/>
          </p:cNvCxnSpPr>
          <p:nvPr/>
        </p:nvCxnSpPr>
        <p:spPr bwMode="auto">
          <a:xfrm>
            <a:off x="6691909" y="3997721"/>
            <a:ext cx="2225464" cy="5361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3" name="Straight Arrow Connector 342"/>
          <p:cNvCxnSpPr>
            <a:stCxn id="10" idx="6"/>
            <a:endCxn id="172" idx="2"/>
          </p:cNvCxnSpPr>
          <p:nvPr/>
        </p:nvCxnSpPr>
        <p:spPr bwMode="auto">
          <a:xfrm>
            <a:off x="6691909" y="3997721"/>
            <a:ext cx="2225464" cy="8745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6" name="Straight Arrow Connector 345"/>
          <p:cNvCxnSpPr>
            <a:stCxn id="10" idx="6"/>
            <a:endCxn id="174" idx="2"/>
          </p:cNvCxnSpPr>
          <p:nvPr/>
        </p:nvCxnSpPr>
        <p:spPr bwMode="auto">
          <a:xfrm>
            <a:off x="6691909" y="3997721"/>
            <a:ext cx="2221356" cy="12128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9" name="Straight Arrow Connector 348"/>
          <p:cNvCxnSpPr>
            <a:stCxn id="9" idx="6"/>
            <a:endCxn id="175" idx="2"/>
          </p:cNvCxnSpPr>
          <p:nvPr/>
        </p:nvCxnSpPr>
        <p:spPr bwMode="auto">
          <a:xfrm>
            <a:off x="6691618" y="2422150"/>
            <a:ext cx="2219405" cy="7549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2" name="Straight Arrow Connector 351"/>
          <p:cNvCxnSpPr>
            <a:stCxn id="9" idx="6"/>
            <a:endCxn id="173" idx="2"/>
          </p:cNvCxnSpPr>
          <p:nvPr/>
        </p:nvCxnSpPr>
        <p:spPr bwMode="auto">
          <a:xfrm>
            <a:off x="6691618" y="2422150"/>
            <a:ext cx="2219067" cy="109751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5" name="Straight Arrow Connector 354"/>
          <p:cNvCxnSpPr>
            <a:stCxn id="9" idx="6"/>
            <a:endCxn id="170" idx="2"/>
          </p:cNvCxnSpPr>
          <p:nvPr/>
        </p:nvCxnSpPr>
        <p:spPr bwMode="auto">
          <a:xfrm>
            <a:off x="6691618" y="2422150"/>
            <a:ext cx="2219067" cy="143135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7" name="Straight Arrow Connector 356"/>
          <p:cNvCxnSpPr>
            <a:stCxn id="9" idx="6"/>
            <a:endCxn id="171" idx="2"/>
          </p:cNvCxnSpPr>
          <p:nvPr/>
        </p:nvCxnSpPr>
        <p:spPr bwMode="auto">
          <a:xfrm>
            <a:off x="6691618" y="2422150"/>
            <a:ext cx="2225755" cy="21117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9" name="Straight Arrow Connector 358"/>
          <p:cNvCxnSpPr>
            <a:stCxn id="9" idx="6"/>
            <a:endCxn id="172" idx="2"/>
          </p:cNvCxnSpPr>
          <p:nvPr/>
        </p:nvCxnSpPr>
        <p:spPr bwMode="auto">
          <a:xfrm>
            <a:off x="6691618" y="2422150"/>
            <a:ext cx="2225755" cy="24501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61" name="Straight Arrow Connector 360"/>
          <p:cNvCxnSpPr>
            <a:stCxn id="9" idx="6"/>
            <a:endCxn id="174" idx="2"/>
          </p:cNvCxnSpPr>
          <p:nvPr/>
        </p:nvCxnSpPr>
        <p:spPr bwMode="auto">
          <a:xfrm>
            <a:off x="6691618" y="2422150"/>
            <a:ext cx="2221647" cy="27884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69" name="TextBox 368"/>
          <p:cNvSpPr txBox="1"/>
          <p:nvPr/>
        </p:nvSpPr>
        <p:spPr>
          <a:xfrm>
            <a:off x="5955930" y="1600500"/>
            <a:ext cx="119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Recurrent Layer</a:t>
            </a:r>
            <a:endParaRPr lang="en-US" sz="1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/>
              <p:cNvSpPr txBox="1"/>
              <p:nvPr/>
            </p:nvSpPr>
            <p:spPr>
              <a:xfrm>
                <a:off x="9226551" y="336986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1" name="TextBox 3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51" y="3369862"/>
                <a:ext cx="1644650" cy="300788"/>
              </a:xfrm>
              <a:prstGeom prst="rect">
                <a:avLst/>
              </a:prstGeom>
              <a:blipFill rotWithShape="0">
                <a:blip r:embed="rId8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/>
              <p:cNvSpPr txBox="1"/>
              <p:nvPr/>
            </p:nvSpPr>
            <p:spPr>
              <a:xfrm>
                <a:off x="9226551" y="3022449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51" y="3022449"/>
                <a:ext cx="1644650" cy="300788"/>
              </a:xfrm>
              <a:prstGeom prst="rect">
                <a:avLst/>
              </a:prstGeom>
              <a:blipFill rotWithShape="0">
                <a:blip r:embed="rId9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/>
              <p:cNvSpPr txBox="1"/>
              <p:nvPr/>
            </p:nvSpPr>
            <p:spPr>
              <a:xfrm>
                <a:off x="9226551" y="370580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3" name="TextBox 3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51" y="3705805"/>
                <a:ext cx="1644650" cy="300788"/>
              </a:xfrm>
              <a:prstGeom prst="rect">
                <a:avLst/>
              </a:prstGeom>
              <a:blipFill rotWithShape="0">
                <a:blip r:embed="rId10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TextBox 373"/>
              <p:cNvSpPr txBox="1"/>
              <p:nvPr/>
            </p:nvSpPr>
            <p:spPr>
              <a:xfrm>
                <a:off x="9226551" y="404286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4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4" name="TextBox 3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6551" y="4042862"/>
                <a:ext cx="1644650" cy="300788"/>
              </a:xfrm>
              <a:prstGeom prst="rect">
                <a:avLst/>
              </a:prstGeom>
              <a:blipFill rotWithShape="0">
                <a:blip r:embed="rId11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/>
              <p:cNvSpPr txBox="1"/>
              <p:nvPr/>
            </p:nvSpPr>
            <p:spPr>
              <a:xfrm>
                <a:off x="9239251" y="438435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5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5" name="TextBox 3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1" y="4384355"/>
                <a:ext cx="1644650" cy="300788"/>
              </a:xfrm>
              <a:prstGeom prst="rect">
                <a:avLst/>
              </a:prstGeom>
              <a:blipFill rotWithShape="0">
                <a:blip r:embed="rId12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/>
              <p:cNvSpPr txBox="1"/>
              <p:nvPr/>
            </p:nvSpPr>
            <p:spPr>
              <a:xfrm>
                <a:off x="9239251" y="472175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6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6" name="TextBox 3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251" y="4721754"/>
                <a:ext cx="1644650" cy="300788"/>
              </a:xfrm>
              <a:prstGeom prst="rect">
                <a:avLst/>
              </a:prstGeom>
              <a:blipFill rotWithShape="0">
                <a:blip r:embed="rId13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/>
              <p:cNvSpPr txBox="1"/>
              <p:nvPr/>
            </p:nvSpPr>
            <p:spPr>
              <a:xfrm>
                <a:off x="9232901" y="5059468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7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7" name="TextBox 3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901" y="5059468"/>
                <a:ext cx="1644650" cy="300788"/>
              </a:xfrm>
              <a:prstGeom prst="rect">
                <a:avLst/>
              </a:prstGeom>
              <a:blipFill rotWithShape="0">
                <a:blip r:embed="rId14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Oval 377"/>
          <p:cNvSpPr/>
          <p:nvPr/>
        </p:nvSpPr>
        <p:spPr bwMode="auto">
          <a:xfrm>
            <a:off x="8906915" y="541717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/>
              <p:cNvSpPr txBox="1"/>
              <p:nvPr/>
            </p:nvSpPr>
            <p:spPr>
              <a:xfrm>
                <a:off x="9220201" y="5403190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9" name="TextBox 3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201" y="5403190"/>
                <a:ext cx="1644650" cy="300788"/>
              </a:xfrm>
              <a:prstGeom prst="rect">
                <a:avLst/>
              </a:prstGeom>
              <a:blipFill rotWithShape="0">
                <a:blip r:embed="rId15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0" name="Straight Arrow Connector 379"/>
          <p:cNvCxnSpPr>
            <a:stCxn id="9" idx="6"/>
            <a:endCxn id="378" idx="2"/>
          </p:cNvCxnSpPr>
          <p:nvPr/>
        </p:nvCxnSpPr>
        <p:spPr bwMode="auto">
          <a:xfrm>
            <a:off x="6691618" y="2422150"/>
            <a:ext cx="2215297" cy="313218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2" name="Straight Arrow Connector 381"/>
          <p:cNvCxnSpPr>
            <a:stCxn id="10" idx="6"/>
            <a:endCxn id="378" idx="2"/>
          </p:cNvCxnSpPr>
          <p:nvPr/>
        </p:nvCxnSpPr>
        <p:spPr bwMode="auto">
          <a:xfrm>
            <a:off x="6691909" y="3997721"/>
            <a:ext cx="2215006" cy="15566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4" name="Straight Arrow Connector 383"/>
          <p:cNvCxnSpPr>
            <a:stCxn id="11" idx="6"/>
            <a:endCxn id="378" idx="2"/>
          </p:cNvCxnSpPr>
          <p:nvPr/>
        </p:nvCxnSpPr>
        <p:spPr bwMode="auto">
          <a:xfrm>
            <a:off x="6690820" y="4360267"/>
            <a:ext cx="2216095" cy="11940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6" name="Straight Arrow Connector 385"/>
          <p:cNvCxnSpPr>
            <a:stCxn id="12" idx="6"/>
            <a:endCxn id="378" idx="2"/>
          </p:cNvCxnSpPr>
          <p:nvPr/>
        </p:nvCxnSpPr>
        <p:spPr bwMode="auto">
          <a:xfrm>
            <a:off x="6691618" y="4710814"/>
            <a:ext cx="2215297" cy="84351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8" name="Straight Arrow Connector 387"/>
          <p:cNvCxnSpPr>
            <a:stCxn id="13" idx="6"/>
            <a:endCxn id="378" idx="2"/>
          </p:cNvCxnSpPr>
          <p:nvPr/>
        </p:nvCxnSpPr>
        <p:spPr bwMode="auto">
          <a:xfrm flipV="1">
            <a:off x="6691956" y="5554330"/>
            <a:ext cx="2214959" cy="7602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Single-Layer RNN Nodal Architecture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096000" y="2416910"/>
            <a:ext cx="32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>
            <a:stCxn id="9" idx="6"/>
          </p:cNvCxnSpPr>
          <p:nvPr/>
        </p:nvCxnSpPr>
        <p:spPr>
          <a:xfrm>
            <a:off x="6691618" y="2422150"/>
            <a:ext cx="3198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6995289" y="2142590"/>
            <a:ext cx="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6096000" y="2136279"/>
            <a:ext cx="915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6106289" y="2136279"/>
            <a:ext cx="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38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Unrolled Single-Layer RNN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2784217" y="3957260"/>
            <a:ext cx="32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0560" y="3953589"/>
            <a:ext cx="3198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4486892" y="3455709"/>
            <a:ext cx="3552" cy="516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2784217" y="3462059"/>
            <a:ext cx="17217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2794000" y="3454400"/>
            <a:ext cx="1079" cy="502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 bwMode="auto">
          <a:xfrm>
            <a:off x="3500249" y="462201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104257" y="3652117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493701" y="4598398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701" y="4598398"/>
                <a:ext cx="311150" cy="2769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119" idx="0"/>
            <a:endCxn id="2" idx="2"/>
          </p:cNvCxnSpPr>
          <p:nvPr/>
        </p:nvCxnSpPr>
        <p:spPr>
          <a:xfrm flipV="1">
            <a:off x="3637409" y="4268041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" idx="0"/>
            <a:endCxn id="135" idx="4"/>
          </p:cNvCxnSpPr>
          <p:nvPr/>
        </p:nvCxnSpPr>
        <p:spPr>
          <a:xfrm flipV="1">
            <a:off x="3637409" y="3287911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 bwMode="auto">
          <a:xfrm>
            <a:off x="3503644" y="3013591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3497096" y="2989972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7096" y="2989972"/>
                <a:ext cx="311150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/>
          <p:cNvCxnSpPr/>
          <p:nvPr/>
        </p:nvCxnSpPr>
        <p:spPr>
          <a:xfrm>
            <a:off x="4787900" y="3924061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787900" y="4006611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 bwMode="auto">
          <a:xfrm>
            <a:off x="5659760" y="463837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5263768" y="3668473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5653212" y="4614754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212" y="4614754"/>
                <a:ext cx="311150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Arrow Connector 183"/>
          <p:cNvCxnSpPr>
            <a:stCxn id="181" idx="0"/>
            <a:endCxn id="182" idx="2"/>
          </p:cNvCxnSpPr>
          <p:nvPr/>
        </p:nvCxnSpPr>
        <p:spPr>
          <a:xfrm flipV="1">
            <a:off x="5796920" y="4284397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82" idx="0"/>
            <a:endCxn id="186" idx="4"/>
          </p:cNvCxnSpPr>
          <p:nvPr/>
        </p:nvCxnSpPr>
        <p:spPr>
          <a:xfrm flipV="1">
            <a:off x="5796920" y="3304267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 bwMode="auto">
          <a:xfrm>
            <a:off x="5663155" y="3029947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Box 186"/>
              <p:cNvSpPr txBox="1"/>
              <p:nvPr/>
            </p:nvSpPr>
            <p:spPr>
              <a:xfrm>
                <a:off x="5647060" y="3020779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7" name="Text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060" y="3020779"/>
                <a:ext cx="311150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8" name="Oval 187"/>
          <p:cNvSpPr/>
          <p:nvPr/>
        </p:nvSpPr>
        <p:spPr bwMode="auto">
          <a:xfrm>
            <a:off x="7100096" y="4630199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6704104" y="3660299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7093548" y="4606580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548" y="4606580"/>
                <a:ext cx="311150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Straight Arrow Connector 190"/>
          <p:cNvCxnSpPr>
            <a:stCxn id="188" idx="0"/>
            <a:endCxn id="189" idx="2"/>
          </p:cNvCxnSpPr>
          <p:nvPr/>
        </p:nvCxnSpPr>
        <p:spPr>
          <a:xfrm flipV="1">
            <a:off x="7237256" y="4276223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9" idx="0"/>
            <a:endCxn id="193" idx="4"/>
          </p:cNvCxnSpPr>
          <p:nvPr/>
        </p:nvCxnSpPr>
        <p:spPr>
          <a:xfrm flipV="1">
            <a:off x="7237256" y="3296093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 bwMode="auto">
          <a:xfrm>
            <a:off x="7103491" y="3021773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" name="TextBox 193"/>
              <p:cNvSpPr txBox="1"/>
              <p:nvPr/>
            </p:nvSpPr>
            <p:spPr>
              <a:xfrm>
                <a:off x="7093548" y="3017803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4" name="TextBox 1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548" y="3017803"/>
                <a:ext cx="311150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5" name="Oval 194"/>
          <p:cNvSpPr/>
          <p:nvPr/>
        </p:nvSpPr>
        <p:spPr bwMode="auto">
          <a:xfrm>
            <a:off x="9272165" y="4623849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8876173" y="3653949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9265617" y="4600230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5617" y="4600230"/>
                <a:ext cx="311150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/>
          <p:cNvCxnSpPr>
            <a:stCxn id="195" idx="0"/>
            <a:endCxn id="196" idx="2"/>
          </p:cNvCxnSpPr>
          <p:nvPr/>
        </p:nvCxnSpPr>
        <p:spPr>
          <a:xfrm flipV="1">
            <a:off x="9409325" y="4269873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6" idx="0"/>
            <a:endCxn id="200" idx="4"/>
          </p:cNvCxnSpPr>
          <p:nvPr/>
        </p:nvCxnSpPr>
        <p:spPr>
          <a:xfrm flipV="1">
            <a:off x="9409325" y="3289743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9275560" y="3015423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/>
              <p:cNvSpPr txBox="1"/>
              <p:nvPr/>
            </p:nvSpPr>
            <p:spPr>
              <a:xfrm>
                <a:off x="9261383" y="3000891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1" name="TextBox 2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383" y="3000891"/>
                <a:ext cx="311150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2" name="Curved Connector 201"/>
          <p:cNvCxnSpPr>
            <a:stCxn id="186" idx="6"/>
            <a:endCxn id="189" idx="1"/>
          </p:cNvCxnSpPr>
          <p:nvPr/>
        </p:nvCxnSpPr>
        <p:spPr>
          <a:xfrm>
            <a:off x="5937475" y="3167107"/>
            <a:ext cx="766629" cy="80115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193" idx="6"/>
            <a:endCxn id="196" idx="1"/>
          </p:cNvCxnSpPr>
          <p:nvPr/>
        </p:nvCxnSpPr>
        <p:spPr>
          <a:xfrm>
            <a:off x="7377811" y="3158933"/>
            <a:ext cx="1498362" cy="80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8186655" y="4524799"/>
            <a:ext cx="38995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1971013" y="6179417"/>
                <a:ext cx="3363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𝑝𝑟𝑒𝑠𝑠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𝑅𝐻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𝑠𝑝𝑑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𝑠𝑜𝑙𝑎𝑟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𝑖𝑟𝑟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013" y="6179417"/>
                <a:ext cx="3363316" cy="276999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082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 bwMode="auto">
          <a:xfrm>
            <a:off x="7765531" y="2129359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765822" y="370493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764733" y="4067476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765531" y="4418023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765869" y="602180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57231" y="2175707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8</a:t>
            </a:r>
            <a:r>
              <a:rPr lang="en-US" sz="1200" b="1" u="sng" dirty="0" smtClean="0"/>
              <a:t>-Node Output Layer</a:t>
            </a:r>
            <a:endParaRPr lang="en-US" sz="1200" b="1" u="sng" dirty="0"/>
          </a:p>
        </p:txBody>
      </p:sp>
      <p:sp>
        <p:nvSpPr>
          <p:cNvPr id="42" name="Oval 41"/>
          <p:cNvSpPr/>
          <p:nvPr/>
        </p:nvSpPr>
        <p:spPr bwMode="auto">
          <a:xfrm>
            <a:off x="9065118" y="3898288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9" idx="6"/>
            <a:endCxn id="42" idx="2"/>
          </p:cNvCxnSpPr>
          <p:nvPr/>
        </p:nvCxnSpPr>
        <p:spPr bwMode="auto">
          <a:xfrm>
            <a:off x="8039851" y="2266519"/>
            <a:ext cx="1025267" cy="17689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2" idx="6"/>
            <a:endCxn id="42" idx="2"/>
          </p:cNvCxnSpPr>
          <p:nvPr/>
        </p:nvCxnSpPr>
        <p:spPr bwMode="auto">
          <a:xfrm flipV="1">
            <a:off x="8039851" y="4035448"/>
            <a:ext cx="1025267" cy="5197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0" idx="6"/>
            <a:endCxn id="42" idx="2"/>
          </p:cNvCxnSpPr>
          <p:nvPr/>
        </p:nvCxnSpPr>
        <p:spPr bwMode="auto">
          <a:xfrm>
            <a:off x="8040142" y="3842090"/>
            <a:ext cx="1024976" cy="1933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3" idx="6"/>
            <a:endCxn id="42" idx="2"/>
          </p:cNvCxnSpPr>
          <p:nvPr/>
        </p:nvCxnSpPr>
        <p:spPr bwMode="auto">
          <a:xfrm flipV="1">
            <a:off x="8040189" y="4035448"/>
            <a:ext cx="102492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1" idx="6"/>
            <a:endCxn id="42" idx="2"/>
          </p:cNvCxnSpPr>
          <p:nvPr/>
        </p:nvCxnSpPr>
        <p:spPr bwMode="auto">
          <a:xfrm flipV="1">
            <a:off x="8039053" y="4035448"/>
            <a:ext cx="1026065" cy="1691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7742098" y="2455349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7742389" y="4760107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  <a:endParaRPr lang="en-US" sz="1200" b="1" dirty="0" smtClean="0"/>
          </a:p>
        </p:txBody>
      </p:sp>
      <p:sp>
        <p:nvSpPr>
          <p:cNvPr id="170" name="Oval 169"/>
          <p:cNvSpPr/>
          <p:nvPr/>
        </p:nvSpPr>
        <p:spPr bwMode="auto">
          <a:xfrm>
            <a:off x="9065118" y="3560716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9071806" y="424110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9071806" y="4579463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9065118" y="322687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067698" y="491781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9065456" y="2884276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Arrow Connector 271"/>
          <p:cNvCxnSpPr>
            <a:stCxn id="13" idx="6"/>
            <a:endCxn id="174" idx="2"/>
          </p:cNvCxnSpPr>
          <p:nvPr/>
        </p:nvCxnSpPr>
        <p:spPr bwMode="auto">
          <a:xfrm flipV="1">
            <a:off x="8040189" y="5054977"/>
            <a:ext cx="1027509" cy="110399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5" name="Straight Arrow Connector 274"/>
          <p:cNvCxnSpPr>
            <a:stCxn id="13" idx="6"/>
            <a:endCxn id="172" idx="2"/>
          </p:cNvCxnSpPr>
          <p:nvPr/>
        </p:nvCxnSpPr>
        <p:spPr bwMode="auto">
          <a:xfrm flipV="1">
            <a:off x="8040189" y="4716623"/>
            <a:ext cx="1031617" cy="14423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8" name="Straight Arrow Connector 277"/>
          <p:cNvCxnSpPr>
            <a:stCxn id="13" idx="6"/>
            <a:endCxn id="171" idx="2"/>
          </p:cNvCxnSpPr>
          <p:nvPr/>
        </p:nvCxnSpPr>
        <p:spPr bwMode="auto">
          <a:xfrm flipV="1">
            <a:off x="8040189" y="4378269"/>
            <a:ext cx="1031617" cy="178069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1" name="Straight Arrow Connector 280"/>
          <p:cNvCxnSpPr>
            <a:stCxn id="13" idx="6"/>
            <a:endCxn id="42" idx="2"/>
          </p:cNvCxnSpPr>
          <p:nvPr/>
        </p:nvCxnSpPr>
        <p:spPr bwMode="auto">
          <a:xfrm flipV="1">
            <a:off x="8040189" y="4035448"/>
            <a:ext cx="102492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5" name="Straight Arrow Connector 284"/>
          <p:cNvCxnSpPr>
            <a:stCxn id="13" idx="6"/>
            <a:endCxn id="170" idx="2"/>
          </p:cNvCxnSpPr>
          <p:nvPr/>
        </p:nvCxnSpPr>
        <p:spPr bwMode="auto">
          <a:xfrm flipV="1">
            <a:off x="8040189" y="3697876"/>
            <a:ext cx="1024929" cy="24610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8" name="Straight Arrow Connector 287"/>
          <p:cNvCxnSpPr>
            <a:stCxn id="13" idx="6"/>
            <a:endCxn id="173" idx="2"/>
          </p:cNvCxnSpPr>
          <p:nvPr/>
        </p:nvCxnSpPr>
        <p:spPr bwMode="auto">
          <a:xfrm flipV="1">
            <a:off x="8040189" y="3364030"/>
            <a:ext cx="1024929" cy="27949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0" name="Straight Arrow Connector 289"/>
          <p:cNvCxnSpPr>
            <a:stCxn id="13" idx="6"/>
            <a:endCxn id="175" idx="2"/>
          </p:cNvCxnSpPr>
          <p:nvPr/>
        </p:nvCxnSpPr>
        <p:spPr bwMode="auto">
          <a:xfrm flipV="1">
            <a:off x="8040189" y="3021436"/>
            <a:ext cx="1025267" cy="31375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5" name="Straight Arrow Connector 294"/>
          <p:cNvCxnSpPr>
            <a:stCxn id="12" idx="6"/>
            <a:endCxn id="174" idx="2"/>
          </p:cNvCxnSpPr>
          <p:nvPr/>
        </p:nvCxnSpPr>
        <p:spPr bwMode="auto">
          <a:xfrm>
            <a:off x="8039851" y="4555183"/>
            <a:ext cx="1027847" cy="49979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8" name="Straight Arrow Connector 297"/>
          <p:cNvCxnSpPr>
            <a:stCxn id="12" idx="6"/>
            <a:endCxn id="172" idx="2"/>
          </p:cNvCxnSpPr>
          <p:nvPr/>
        </p:nvCxnSpPr>
        <p:spPr bwMode="auto">
          <a:xfrm>
            <a:off x="8039851" y="4555183"/>
            <a:ext cx="1031955" cy="16144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0" name="Straight Arrow Connector 299"/>
          <p:cNvCxnSpPr>
            <a:stCxn id="12" idx="6"/>
            <a:endCxn id="171" idx="2"/>
          </p:cNvCxnSpPr>
          <p:nvPr/>
        </p:nvCxnSpPr>
        <p:spPr bwMode="auto">
          <a:xfrm flipV="1">
            <a:off x="8039851" y="4378269"/>
            <a:ext cx="1031955" cy="1769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2" name="Straight Arrow Connector 301"/>
          <p:cNvCxnSpPr>
            <a:stCxn id="12" idx="6"/>
            <a:endCxn id="170" idx="2"/>
          </p:cNvCxnSpPr>
          <p:nvPr/>
        </p:nvCxnSpPr>
        <p:spPr bwMode="auto">
          <a:xfrm flipV="1">
            <a:off x="8039851" y="3697876"/>
            <a:ext cx="1025267" cy="8573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4" name="Straight Arrow Connector 303"/>
          <p:cNvCxnSpPr>
            <a:stCxn id="12" idx="6"/>
            <a:endCxn id="173" idx="2"/>
          </p:cNvCxnSpPr>
          <p:nvPr/>
        </p:nvCxnSpPr>
        <p:spPr bwMode="auto">
          <a:xfrm flipV="1">
            <a:off x="8039851" y="3364030"/>
            <a:ext cx="1025267" cy="119115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6" name="Straight Arrow Connector 305"/>
          <p:cNvCxnSpPr>
            <a:stCxn id="12" idx="6"/>
            <a:endCxn id="175" idx="2"/>
          </p:cNvCxnSpPr>
          <p:nvPr/>
        </p:nvCxnSpPr>
        <p:spPr bwMode="auto">
          <a:xfrm flipV="1">
            <a:off x="8039851" y="3021436"/>
            <a:ext cx="1025605" cy="15337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3" name="Straight Arrow Connector 312"/>
          <p:cNvCxnSpPr>
            <a:stCxn id="11" idx="6"/>
            <a:endCxn id="171" idx="2"/>
          </p:cNvCxnSpPr>
          <p:nvPr/>
        </p:nvCxnSpPr>
        <p:spPr bwMode="auto">
          <a:xfrm>
            <a:off x="8039053" y="4204636"/>
            <a:ext cx="1032753" cy="1736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6" name="Straight Arrow Connector 315"/>
          <p:cNvCxnSpPr>
            <a:stCxn id="11" idx="6"/>
            <a:endCxn id="172" idx="2"/>
          </p:cNvCxnSpPr>
          <p:nvPr/>
        </p:nvCxnSpPr>
        <p:spPr bwMode="auto">
          <a:xfrm>
            <a:off x="8039053" y="4204636"/>
            <a:ext cx="1032753" cy="5119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9" name="Straight Arrow Connector 318"/>
          <p:cNvCxnSpPr>
            <a:stCxn id="11" idx="6"/>
            <a:endCxn id="174" idx="2"/>
          </p:cNvCxnSpPr>
          <p:nvPr/>
        </p:nvCxnSpPr>
        <p:spPr bwMode="auto">
          <a:xfrm>
            <a:off x="8039053" y="4204636"/>
            <a:ext cx="1028645" cy="85034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2" name="Straight Arrow Connector 321"/>
          <p:cNvCxnSpPr>
            <a:stCxn id="11" idx="6"/>
            <a:endCxn id="170" idx="2"/>
          </p:cNvCxnSpPr>
          <p:nvPr/>
        </p:nvCxnSpPr>
        <p:spPr bwMode="auto">
          <a:xfrm flipV="1">
            <a:off x="8039053" y="3697876"/>
            <a:ext cx="1026065" cy="5067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5" name="Straight Arrow Connector 324"/>
          <p:cNvCxnSpPr>
            <a:stCxn id="11" idx="6"/>
            <a:endCxn id="173" idx="2"/>
          </p:cNvCxnSpPr>
          <p:nvPr/>
        </p:nvCxnSpPr>
        <p:spPr bwMode="auto">
          <a:xfrm flipV="1">
            <a:off x="8039053" y="3364030"/>
            <a:ext cx="1026065" cy="84060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8" name="Straight Arrow Connector 327"/>
          <p:cNvCxnSpPr>
            <a:stCxn id="11" idx="6"/>
            <a:endCxn id="175" idx="2"/>
          </p:cNvCxnSpPr>
          <p:nvPr/>
        </p:nvCxnSpPr>
        <p:spPr bwMode="auto">
          <a:xfrm flipV="1">
            <a:off x="8039053" y="3021436"/>
            <a:ext cx="1026403" cy="11832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1" name="Straight Arrow Connector 330"/>
          <p:cNvCxnSpPr>
            <a:stCxn id="10" idx="6"/>
            <a:endCxn id="175" idx="2"/>
          </p:cNvCxnSpPr>
          <p:nvPr/>
        </p:nvCxnSpPr>
        <p:spPr bwMode="auto">
          <a:xfrm flipV="1">
            <a:off x="8040142" y="3021436"/>
            <a:ext cx="1025314" cy="8206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4" name="Straight Arrow Connector 333"/>
          <p:cNvCxnSpPr>
            <a:stCxn id="10" idx="6"/>
            <a:endCxn id="173" idx="2"/>
          </p:cNvCxnSpPr>
          <p:nvPr/>
        </p:nvCxnSpPr>
        <p:spPr bwMode="auto">
          <a:xfrm flipV="1">
            <a:off x="8040142" y="3364030"/>
            <a:ext cx="1024976" cy="4780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7" name="Straight Arrow Connector 336"/>
          <p:cNvCxnSpPr>
            <a:stCxn id="10" idx="6"/>
            <a:endCxn id="170" idx="2"/>
          </p:cNvCxnSpPr>
          <p:nvPr/>
        </p:nvCxnSpPr>
        <p:spPr bwMode="auto">
          <a:xfrm flipV="1">
            <a:off x="8040142" y="3697876"/>
            <a:ext cx="1024976" cy="1442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0" name="Straight Arrow Connector 339"/>
          <p:cNvCxnSpPr>
            <a:stCxn id="10" idx="6"/>
            <a:endCxn id="171" idx="2"/>
          </p:cNvCxnSpPr>
          <p:nvPr/>
        </p:nvCxnSpPr>
        <p:spPr bwMode="auto">
          <a:xfrm>
            <a:off x="8040142" y="3842090"/>
            <a:ext cx="1031664" cy="5361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3" name="Straight Arrow Connector 342"/>
          <p:cNvCxnSpPr>
            <a:stCxn id="10" idx="6"/>
            <a:endCxn id="172" idx="2"/>
          </p:cNvCxnSpPr>
          <p:nvPr/>
        </p:nvCxnSpPr>
        <p:spPr bwMode="auto">
          <a:xfrm>
            <a:off x="8040142" y="3842090"/>
            <a:ext cx="1031664" cy="8745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6" name="Straight Arrow Connector 345"/>
          <p:cNvCxnSpPr>
            <a:stCxn id="10" idx="6"/>
            <a:endCxn id="174" idx="2"/>
          </p:cNvCxnSpPr>
          <p:nvPr/>
        </p:nvCxnSpPr>
        <p:spPr bwMode="auto">
          <a:xfrm>
            <a:off x="8040142" y="3842090"/>
            <a:ext cx="1027556" cy="12128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9" name="Straight Arrow Connector 348"/>
          <p:cNvCxnSpPr>
            <a:stCxn id="9" idx="6"/>
            <a:endCxn id="175" idx="2"/>
          </p:cNvCxnSpPr>
          <p:nvPr/>
        </p:nvCxnSpPr>
        <p:spPr bwMode="auto">
          <a:xfrm>
            <a:off x="8039851" y="2266519"/>
            <a:ext cx="1025605" cy="7549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2" name="Straight Arrow Connector 351"/>
          <p:cNvCxnSpPr>
            <a:stCxn id="9" idx="6"/>
            <a:endCxn id="173" idx="2"/>
          </p:cNvCxnSpPr>
          <p:nvPr/>
        </p:nvCxnSpPr>
        <p:spPr bwMode="auto">
          <a:xfrm>
            <a:off x="8039851" y="2266519"/>
            <a:ext cx="1025267" cy="109751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5" name="Straight Arrow Connector 354"/>
          <p:cNvCxnSpPr>
            <a:stCxn id="9" idx="6"/>
            <a:endCxn id="170" idx="2"/>
          </p:cNvCxnSpPr>
          <p:nvPr/>
        </p:nvCxnSpPr>
        <p:spPr bwMode="auto">
          <a:xfrm>
            <a:off x="8039851" y="2266519"/>
            <a:ext cx="1025267" cy="143135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7" name="Straight Arrow Connector 356"/>
          <p:cNvCxnSpPr>
            <a:stCxn id="9" idx="6"/>
            <a:endCxn id="171" idx="2"/>
          </p:cNvCxnSpPr>
          <p:nvPr/>
        </p:nvCxnSpPr>
        <p:spPr bwMode="auto">
          <a:xfrm>
            <a:off x="8039851" y="2266519"/>
            <a:ext cx="1031955" cy="21117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9" name="Straight Arrow Connector 358"/>
          <p:cNvCxnSpPr>
            <a:stCxn id="9" idx="6"/>
            <a:endCxn id="172" idx="2"/>
          </p:cNvCxnSpPr>
          <p:nvPr/>
        </p:nvCxnSpPr>
        <p:spPr bwMode="auto">
          <a:xfrm>
            <a:off x="8039851" y="2266519"/>
            <a:ext cx="1031955" cy="24501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61" name="Straight Arrow Connector 360"/>
          <p:cNvCxnSpPr>
            <a:stCxn id="9" idx="6"/>
            <a:endCxn id="174" idx="2"/>
          </p:cNvCxnSpPr>
          <p:nvPr/>
        </p:nvCxnSpPr>
        <p:spPr bwMode="auto">
          <a:xfrm>
            <a:off x="8039851" y="2266519"/>
            <a:ext cx="1027847" cy="27884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/>
              <p:cNvSpPr txBox="1"/>
              <p:nvPr/>
            </p:nvSpPr>
            <p:spPr>
              <a:xfrm>
                <a:off x="7336558" y="1750561"/>
                <a:ext cx="11306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u="sng" dirty="0" smtClean="0"/>
                  <a:t>N-Node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1200" b="1" u="sng" dirty="0"/>
              </a:p>
            </p:txBody>
          </p:sp>
        </mc:Choice>
        <mc:Fallback xmlns="">
          <p:sp>
            <p:nvSpPr>
              <p:cNvPr id="369" name="TextBox 3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558" y="1750561"/>
                <a:ext cx="1130670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/>
              <p:cNvSpPr txBox="1"/>
              <p:nvPr/>
            </p:nvSpPr>
            <p:spPr>
              <a:xfrm>
                <a:off x="9380984" y="3214231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1" name="TextBox 3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984" y="3214231"/>
                <a:ext cx="1644650" cy="300788"/>
              </a:xfrm>
              <a:prstGeom prst="rect">
                <a:avLst/>
              </a:prstGeom>
              <a:blipFill rotWithShape="0">
                <a:blip r:embed="rId3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/>
              <p:cNvSpPr txBox="1"/>
              <p:nvPr/>
            </p:nvSpPr>
            <p:spPr>
              <a:xfrm>
                <a:off x="9380984" y="2866818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984" y="2866818"/>
                <a:ext cx="1644650" cy="300788"/>
              </a:xfrm>
              <a:prstGeom prst="rect">
                <a:avLst/>
              </a:prstGeom>
              <a:blipFill rotWithShape="0">
                <a:blip r:embed="rId4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/>
              <p:cNvSpPr txBox="1"/>
              <p:nvPr/>
            </p:nvSpPr>
            <p:spPr>
              <a:xfrm>
                <a:off x="9380984" y="355017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3" name="TextBox 3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984" y="3550174"/>
                <a:ext cx="1644650" cy="300788"/>
              </a:xfrm>
              <a:prstGeom prst="rect">
                <a:avLst/>
              </a:prstGeom>
              <a:blipFill rotWithShape="0">
                <a:blip r:embed="rId5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TextBox 373"/>
              <p:cNvSpPr txBox="1"/>
              <p:nvPr/>
            </p:nvSpPr>
            <p:spPr>
              <a:xfrm>
                <a:off x="9380984" y="3887231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4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4" name="TextBox 3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0984" y="3887231"/>
                <a:ext cx="1644650" cy="300788"/>
              </a:xfrm>
              <a:prstGeom prst="rect">
                <a:avLst/>
              </a:prstGeom>
              <a:blipFill rotWithShape="0">
                <a:blip r:embed="rId6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/>
              <p:cNvSpPr txBox="1"/>
              <p:nvPr/>
            </p:nvSpPr>
            <p:spPr>
              <a:xfrm>
                <a:off x="9393684" y="422872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5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5" name="TextBox 3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84" y="4228724"/>
                <a:ext cx="1644650" cy="300788"/>
              </a:xfrm>
              <a:prstGeom prst="rect">
                <a:avLst/>
              </a:prstGeom>
              <a:blipFill rotWithShape="0">
                <a:blip r:embed="rId7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/>
              <p:cNvSpPr txBox="1"/>
              <p:nvPr/>
            </p:nvSpPr>
            <p:spPr>
              <a:xfrm>
                <a:off x="9393684" y="4566123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6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6" name="TextBox 3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3684" y="4566123"/>
                <a:ext cx="1644650" cy="300788"/>
              </a:xfrm>
              <a:prstGeom prst="rect">
                <a:avLst/>
              </a:prstGeom>
              <a:blipFill rotWithShape="0">
                <a:blip r:embed="rId8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/>
              <p:cNvSpPr txBox="1"/>
              <p:nvPr/>
            </p:nvSpPr>
            <p:spPr>
              <a:xfrm>
                <a:off x="9387334" y="4903837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7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7" name="TextBox 3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7334" y="4903837"/>
                <a:ext cx="1644650" cy="300788"/>
              </a:xfrm>
              <a:prstGeom prst="rect">
                <a:avLst/>
              </a:prstGeom>
              <a:blipFill rotWithShape="0">
                <a:blip r:embed="rId9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Oval 377"/>
          <p:cNvSpPr/>
          <p:nvPr/>
        </p:nvSpPr>
        <p:spPr bwMode="auto">
          <a:xfrm>
            <a:off x="9061348" y="526153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/>
              <p:cNvSpPr txBox="1"/>
              <p:nvPr/>
            </p:nvSpPr>
            <p:spPr>
              <a:xfrm>
                <a:off x="9374634" y="5247559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9" name="TextBox 3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634" y="5247559"/>
                <a:ext cx="1644650" cy="300788"/>
              </a:xfrm>
              <a:prstGeom prst="rect">
                <a:avLst/>
              </a:prstGeom>
              <a:blipFill rotWithShape="0">
                <a:blip r:embed="rId10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0" name="Straight Arrow Connector 379"/>
          <p:cNvCxnSpPr>
            <a:stCxn id="9" idx="6"/>
            <a:endCxn id="378" idx="2"/>
          </p:cNvCxnSpPr>
          <p:nvPr/>
        </p:nvCxnSpPr>
        <p:spPr bwMode="auto">
          <a:xfrm>
            <a:off x="8039851" y="2266519"/>
            <a:ext cx="1021497" cy="313218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2" name="Straight Arrow Connector 381"/>
          <p:cNvCxnSpPr>
            <a:stCxn id="10" idx="6"/>
            <a:endCxn id="378" idx="2"/>
          </p:cNvCxnSpPr>
          <p:nvPr/>
        </p:nvCxnSpPr>
        <p:spPr bwMode="auto">
          <a:xfrm>
            <a:off x="8040142" y="3842090"/>
            <a:ext cx="1021206" cy="15566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4" name="Straight Arrow Connector 383"/>
          <p:cNvCxnSpPr>
            <a:stCxn id="11" idx="6"/>
            <a:endCxn id="378" idx="2"/>
          </p:cNvCxnSpPr>
          <p:nvPr/>
        </p:nvCxnSpPr>
        <p:spPr bwMode="auto">
          <a:xfrm>
            <a:off x="8039053" y="4204636"/>
            <a:ext cx="1022295" cy="11940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6" name="Straight Arrow Connector 385"/>
          <p:cNvCxnSpPr>
            <a:stCxn id="12" idx="6"/>
            <a:endCxn id="378" idx="2"/>
          </p:cNvCxnSpPr>
          <p:nvPr/>
        </p:nvCxnSpPr>
        <p:spPr bwMode="auto">
          <a:xfrm>
            <a:off x="8039851" y="4555183"/>
            <a:ext cx="1021497" cy="84351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8" name="Straight Arrow Connector 387"/>
          <p:cNvCxnSpPr>
            <a:stCxn id="13" idx="6"/>
            <a:endCxn id="378" idx="2"/>
          </p:cNvCxnSpPr>
          <p:nvPr/>
        </p:nvCxnSpPr>
        <p:spPr bwMode="auto">
          <a:xfrm flipV="1">
            <a:off x="8040189" y="5398699"/>
            <a:ext cx="1021159" cy="7602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Unrolled Single-Layer RNN to Output</a:t>
            </a:r>
            <a:endParaRPr lang="en-US" dirty="0"/>
          </a:p>
        </p:txBody>
      </p:sp>
      <p:sp>
        <p:nvSpPr>
          <p:cNvPr id="146" name="Oval 145"/>
          <p:cNvSpPr/>
          <p:nvPr/>
        </p:nvSpPr>
        <p:spPr bwMode="auto">
          <a:xfrm>
            <a:off x="2365339" y="485713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7" name="Rounded Rectangle 146"/>
          <p:cNvSpPr/>
          <p:nvPr/>
        </p:nvSpPr>
        <p:spPr>
          <a:xfrm>
            <a:off x="1969347" y="3887231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/>
              <p:cNvSpPr txBox="1"/>
              <p:nvPr/>
            </p:nvSpPr>
            <p:spPr>
              <a:xfrm>
                <a:off x="2358791" y="4833512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8" name="TextBox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791" y="4833512"/>
                <a:ext cx="31115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9" name="Straight Arrow Connector 148"/>
          <p:cNvCxnSpPr>
            <a:stCxn id="146" idx="0"/>
            <a:endCxn id="147" idx="2"/>
          </p:cNvCxnSpPr>
          <p:nvPr/>
        </p:nvCxnSpPr>
        <p:spPr>
          <a:xfrm flipV="1">
            <a:off x="2502499" y="4503155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47" idx="0"/>
            <a:endCxn id="151" idx="4"/>
          </p:cNvCxnSpPr>
          <p:nvPr/>
        </p:nvCxnSpPr>
        <p:spPr>
          <a:xfrm flipV="1">
            <a:off x="2502499" y="3523025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368734" y="3248705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2352639" y="3239537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2639" y="3239537"/>
                <a:ext cx="31115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Oval 152"/>
          <p:cNvSpPr/>
          <p:nvPr/>
        </p:nvSpPr>
        <p:spPr bwMode="auto">
          <a:xfrm>
            <a:off x="3697725" y="484895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4" name="Rounded Rectangle 153"/>
          <p:cNvSpPr/>
          <p:nvPr/>
        </p:nvSpPr>
        <p:spPr>
          <a:xfrm>
            <a:off x="3301733" y="3879057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/>
              <p:cNvSpPr txBox="1"/>
              <p:nvPr/>
            </p:nvSpPr>
            <p:spPr>
              <a:xfrm>
                <a:off x="3691177" y="4825338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5" name="TextBox 1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77" y="4825338"/>
                <a:ext cx="311150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6" name="Straight Arrow Connector 155"/>
          <p:cNvCxnSpPr>
            <a:stCxn id="153" idx="0"/>
            <a:endCxn id="154" idx="2"/>
          </p:cNvCxnSpPr>
          <p:nvPr/>
        </p:nvCxnSpPr>
        <p:spPr>
          <a:xfrm flipV="1">
            <a:off x="3834885" y="4494981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4" idx="0"/>
            <a:endCxn id="158" idx="4"/>
          </p:cNvCxnSpPr>
          <p:nvPr/>
        </p:nvCxnSpPr>
        <p:spPr>
          <a:xfrm flipV="1">
            <a:off x="3834885" y="3514851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Oval 157"/>
          <p:cNvSpPr/>
          <p:nvPr/>
        </p:nvSpPr>
        <p:spPr bwMode="auto">
          <a:xfrm>
            <a:off x="3701120" y="3240531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/>
              <p:cNvSpPr txBox="1"/>
              <p:nvPr/>
            </p:nvSpPr>
            <p:spPr>
              <a:xfrm>
                <a:off x="3691177" y="3236561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9" name="TextBox 1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177" y="3236561"/>
                <a:ext cx="311150" cy="27699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0" name="Oval 159"/>
          <p:cNvSpPr/>
          <p:nvPr/>
        </p:nvSpPr>
        <p:spPr bwMode="auto">
          <a:xfrm>
            <a:off x="5844394" y="484260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5448402" y="3872707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/>
              <p:cNvSpPr txBox="1"/>
              <p:nvPr/>
            </p:nvSpPr>
            <p:spPr>
              <a:xfrm>
                <a:off x="5837846" y="4818988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2" name="TextBox 1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846" y="4818988"/>
                <a:ext cx="311150" cy="276999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/>
          <p:cNvCxnSpPr>
            <a:stCxn id="160" idx="0"/>
            <a:endCxn id="161" idx="2"/>
          </p:cNvCxnSpPr>
          <p:nvPr/>
        </p:nvCxnSpPr>
        <p:spPr>
          <a:xfrm flipV="1">
            <a:off x="5981554" y="4488631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61" idx="0"/>
            <a:endCxn id="166" idx="4"/>
          </p:cNvCxnSpPr>
          <p:nvPr/>
        </p:nvCxnSpPr>
        <p:spPr>
          <a:xfrm flipV="1">
            <a:off x="5981554" y="3508501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Oval 165"/>
          <p:cNvSpPr/>
          <p:nvPr/>
        </p:nvSpPr>
        <p:spPr bwMode="auto">
          <a:xfrm>
            <a:off x="5847789" y="3234181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/>
              <p:cNvSpPr txBox="1"/>
              <p:nvPr/>
            </p:nvSpPr>
            <p:spPr>
              <a:xfrm>
                <a:off x="5833612" y="3219649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7" name="TextBox 1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612" y="3219649"/>
                <a:ext cx="311150" cy="27699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3" name="Curved Connector 262"/>
          <p:cNvCxnSpPr>
            <a:stCxn id="151" idx="6"/>
            <a:endCxn id="154" idx="1"/>
          </p:cNvCxnSpPr>
          <p:nvPr/>
        </p:nvCxnSpPr>
        <p:spPr>
          <a:xfrm>
            <a:off x="2643054" y="3385865"/>
            <a:ext cx="658679" cy="801154"/>
          </a:xfrm>
          <a:prstGeom prst="curvedConnector3">
            <a:avLst>
              <a:gd name="adj1" fmla="val 64461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urved Connector 176"/>
          <p:cNvCxnSpPr>
            <a:stCxn id="158" idx="6"/>
            <a:endCxn id="161" idx="1"/>
          </p:cNvCxnSpPr>
          <p:nvPr/>
        </p:nvCxnSpPr>
        <p:spPr>
          <a:xfrm>
            <a:off x="3975440" y="3377691"/>
            <a:ext cx="1472962" cy="80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/>
          <p:cNvSpPr txBox="1"/>
          <p:nvPr/>
        </p:nvSpPr>
        <p:spPr>
          <a:xfrm>
            <a:off x="4758884" y="4743557"/>
            <a:ext cx="38995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21" name="Curved Connector 120"/>
          <p:cNvCxnSpPr>
            <a:stCxn id="166" idx="6"/>
            <a:endCxn id="15" idx="1"/>
          </p:cNvCxnSpPr>
          <p:nvPr/>
        </p:nvCxnSpPr>
        <p:spPr>
          <a:xfrm>
            <a:off x="6122109" y="3371341"/>
            <a:ext cx="1168557" cy="84140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Left Brace 14"/>
          <p:cNvSpPr/>
          <p:nvPr/>
        </p:nvSpPr>
        <p:spPr>
          <a:xfrm>
            <a:off x="7290666" y="2129359"/>
            <a:ext cx="310536" cy="416676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 bwMode="auto">
          <a:xfrm>
            <a:off x="1149044" y="3272324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158660" y="3283341"/>
            <a:ext cx="24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</a:t>
            </a:r>
            <a:endParaRPr lang="en-US" sz="1200" dirty="0"/>
          </a:p>
        </p:txBody>
      </p:sp>
      <p:cxnSp>
        <p:nvCxnSpPr>
          <p:cNvPr id="131" name="Curved Connector 130"/>
          <p:cNvCxnSpPr>
            <a:stCxn id="130" idx="3"/>
            <a:endCxn id="147" idx="1"/>
          </p:cNvCxnSpPr>
          <p:nvPr/>
        </p:nvCxnSpPr>
        <p:spPr>
          <a:xfrm>
            <a:off x="1407778" y="3421841"/>
            <a:ext cx="561569" cy="77335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1845362" y="6708862"/>
                <a:ext cx="3363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𝑝𝑟𝑒𝑠𝑠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𝑅𝐻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𝑠𝑝𝑑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𝑠𝑜𝑙𝑎𝑟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𝑖𝑟𝑟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62" y="6708862"/>
                <a:ext cx="3363316" cy="276999"/>
              </a:xfrm>
              <a:prstGeom prst="rect">
                <a:avLst/>
              </a:prstGeom>
              <a:blipFill rotWithShape="0">
                <a:blip r:embed="rId1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6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828661" y="334066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828661" y="367726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828661" y="401385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828661" y="43504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7141198" y="224054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7141489" y="381611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7140400" y="417865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7141198" y="452920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7141536" y="613298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/>
          <p:cNvCxnSpPr>
            <a:stCxn id="5" idx="6"/>
            <a:endCxn id="119" idx="2"/>
          </p:cNvCxnSpPr>
          <p:nvPr/>
        </p:nvCxnSpPr>
        <p:spPr bwMode="auto">
          <a:xfrm flipV="1">
            <a:off x="4102981" y="2377700"/>
            <a:ext cx="1437181" cy="11001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6"/>
            <a:endCxn id="119" idx="2"/>
          </p:cNvCxnSpPr>
          <p:nvPr/>
        </p:nvCxnSpPr>
        <p:spPr bwMode="auto">
          <a:xfrm flipV="1">
            <a:off x="4102981" y="2377700"/>
            <a:ext cx="1437181" cy="14367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6"/>
            <a:endCxn id="119" idx="2"/>
          </p:cNvCxnSpPr>
          <p:nvPr/>
        </p:nvCxnSpPr>
        <p:spPr bwMode="auto">
          <a:xfrm flipV="1">
            <a:off x="4102981" y="2377700"/>
            <a:ext cx="1437181" cy="17733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6"/>
            <a:endCxn id="119" idx="2"/>
          </p:cNvCxnSpPr>
          <p:nvPr/>
        </p:nvCxnSpPr>
        <p:spPr bwMode="auto">
          <a:xfrm flipV="1">
            <a:off x="4102981" y="2377700"/>
            <a:ext cx="1437181" cy="21099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/>
          <p:cNvCxnSpPr>
            <a:stCxn id="5" idx="6"/>
            <a:endCxn id="120" idx="2"/>
          </p:cNvCxnSpPr>
          <p:nvPr/>
        </p:nvCxnSpPr>
        <p:spPr bwMode="auto">
          <a:xfrm>
            <a:off x="4102981" y="3477825"/>
            <a:ext cx="1437472" cy="4754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>
            <a:stCxn id="6" idx="6"/>
            <a:endCxn id="120" idx="2"/>
          </p:cNvCxnSpPr>
          <p:nvPr/>
        </p:nvCxnSpPr>
        <p:spPr bwMode="auto">
          <a:xfrm>
            <a:off x="4102981" y="3814421"/>
            <a:ext cx="1437472" cy="1388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/>
          <p:cNvCxnSpPr>
            <a:stCxn id="7" idx="6"/>
            <a:endCxn id="120" idx="2"/>
          </p:cNvCxnSpPr>
          <p:nvPr/>
        </p:nvCxnSpPr>
        <p:spPr bwMode="auto">
          <a:xfrm flipV="1">
            <a:off x="4102981" y="3953271"/>
            <a:ext cx="1437472" cy="1977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6"/>
            <a:endCxn id="120" idx="2"/>
          </p:cNvCxnSpPr>
          <p:nvPr/>
        </p:nvCxnSpPr>
        <p:spPr bwMode="auto">
          <a:xfrm flipV="1">
            <a:off x="4102981" y="3953271"/>
            <a:ext cx="1437472" cy="5343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5" idx="6"/>
            <a:endCxn id="121" idx="2"/>
          </p:cNvCxnSpPr>
          <p:nvPr/>
        </p:nvCxnSpPr>
        <p:spPr bwMode="auto">
          <a:xfrm>
            <a:off x="4102981" y="3477825"/>
            <a:ext cx="1436383" cy="8379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>
            <a:stCxn id="5" idx="6"/>
            <a:endCxn id="123" idx="2"/>
          </p:cNvCxnSpPr>
          <p:nvPr/>
        </p:nvCxnSpPr>
        <p:spPr bwMode="auto">
          <a:xfrm>
            <a:off x="4102981" y="3477825"/>
            <a:ext cx="1437181" cy="11885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Straight Arrow Connector 23"/>
          <p:cNvCxnSpPr>
            <a:stCxn id="5" idx="6"/>
            <a:endCxn id="124" idx="2"/>
          </p:cNvCxnSpPr>
          <p:nvPr/>
        </p:nvCxnSpPr>
        <p:spPr bwMode="auto">
          <a:xfrm>
            <a:off x="4102981" y="3477825"/>
            <a:ext cx="1437519" cy="27923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>
            <a:stCxn id="6" idx="6"/>
            <a:endCxn id="121" idx="2"/>
          </p:cNvCxnSpPr>
          <p:nvPr/>
        </p:nvCxnSpPr>
        <p:spPr bwMode="auto">
          <a:xfrm>
            <a:off x="4102981" y="3814421"/>
            <a:ext cx="1436383" cy="5013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/>
          <p:cNvCxnSpPr>
            <a:stCxn id="7" idx="6"/>
            <a:endCxn id="121" idx="2"/>
          </p:cNvCxnSpPr>
          <p:nvPr/>
        </p:nvCxnSpPr>
        <p:spPr bwMode="auto">
          <a:xfrm>
            <a:off x="4102981" y="4151017"/>
            <a:ext cx="1436383" cy="1648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/>
          <p:cNvCxnSpPr>
            <a:stCxn id="8" idx="6"/>
            <a:endCxn id="121" idx="2"/>
          </p:cNvCxnSpPr>
          <p:nvPr/>
        </p:nvCxnSpPr>
        <p:spPr bwMode="auto">
          <a:xfrm flipV="1">
            <a:off x="4102981" y="4315817"/>
            <a:ext cx="1436383" cy="1717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/>
          <p:cNvCxnSpPr>
            <a:stCxn id="6" idx="6"/>
            <a:endCxn id="123" idx="2"/>
          </p:cNvCxnSpPr>
          <p:nvPr/>
        </p:nvCxnSpPr>
        <p:spPr bwMode="auto">
          <a:xfrm>
            <a:off x="4102981" y="3814421"/>
            <a:ext cx="1437181" cy="85194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/>
          <p:cNvCxnSpPr>
            <a:stCxn id="7" idx="6"/>
            <a:endCxn id="123" idx="2"/>
          </p:cNvCxnSpPr>
          <p:nvPr/>
        </p:nvCxnSpPr>
        <p:spPr bwMode="auto">
          <a:xfrm>
            <a:off x="4102981" y="4151017"/>
            <a:ext cx="1437181" cy="5153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" name="Straight Arrow Connector 29"/>
          <p:cNvCxnSpPr>
            <a:stCxn id="8" idx="6"/>
            <a:endCxn id="123" idx="2"/>
          </p:cNvCxnSpPr>
          <p:nvPr/>
        </p:nvCxnSpPr>
        <p:spPr bwMode="auto">
          <a:xfrm>
            <a:off x="4102981" y="4487613"/>
            <a:ext cx="1437181" cy="1787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6"/>
            <a:endCxn id="124" idx="2"/>
          </p:cNvCxnSpPr>
          <p:nvPr/>
        </p:nvCxnSpPr>
        <p:spPr bwMode="auto">
          <a:xfrm>
            <a:off x="4102981" y="3814421"/>
            <a:ext cx="1437519" cy="245572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" name="Straight Arrow Connector 31"/>
          <p:cNvCxnSpPr>
            <a:stCxn id="7" idx="6"/>
            <a:endCxn id="124" idx="2"/>
          </p:cNvCxnSpPr>
          <p:nvPr/>
        </p:nvCxnSpPr>
        <p:spPr bwMode="auto">
          <a:xfrm>
            <a:off x="4102981" y="4151017"/>
            <a:ext cx="1437519" cy="21191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6"/>
            <a:endCxn id="124" idx="2"/>
          </p:cNvCxnSpPr>
          <p:nvPr/>
        </p:nvCxnSpPr>
        <p:spPr bwMode="auto">
          <a:xfrm>
            <a:off x="4102981" y="4487613"/>
            <a:ext cx="1437519" cy="17825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3405740" y="2791857"/>
            <a:ext cx="93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/>
              <a:t>6-Node Input Layer</a:t>
            </a:r>
            <a:endParaRPr lang="en-US" sz="1200" b="1" u="sng" dirty="0"/>
          </a:p>
        </p:txBody>
      </p:sp>
      <p:sp>
        <p:nvSpPr>
          <p:cNvPr id="37" name="TextBox 36"/>
          <p:cNvSpPr txBox="1"/>
          <p:nvPr/>
        </p:nvSpPr>
        <p:spPr>
          <a:xfrm>
            <a:off x="8482148" y="2286888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8</a:t>
            </a:r>
            <a:r>
              <a:rPr lang="en-US" sz="1200" b="1" u="sng" dirty="0" smtClean="0"/>
              <a:t>-Node Output Layer</a:t>
            </a:r>
            <a:endParaRPr lang="en-US" sz="1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2299252" y="3337986"/>
                <a:ext cx="1501127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Temperature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K]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9252" y="3337986"/>
                <a:ext cx="1501127" cy="283989"/>
              </a:xfrm>
              <a:prstGeom prst="rect">
                <a:avLst/>
              </a:prstGeom>
              <a:blipFill rotWithShape="0">
                <a:blip r:embed="rId2"/>
                <a:stretch>
                  <a:fillRect r="-407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483444" y="3679895"/>
                <a:ext cx="1316935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Pressure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Pa]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444" y="3679895"/>
                <a:ext cx="1316935" cy="283989"/>
              </a:xfrm>
              <a:prstGeom prst="rect">
                <a:avLst/>
              </a:prstGeom>
              <a:blipFill rotWithShape="0">
                <a:blip r:embed="rId3"/>
                <a:stretch>
                  <a:fillRect r="-46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95814" y="4013857"/>
                <a:ext cx="1820945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Relative Humidity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%]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4" y="4013857"/>
                <a:ext cx="1820945" cy="283989"/>
              </a:xfrm>
              <a:prstGeom prst="rect">
                <a:avLst/>
              </a:prstGeom>
              <a:blipFill rotWithShape="0">
                <a:blip r:embed="rId4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935617" y="4363500"/>
                <a:ext cx="1893044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Wind Speed [m/s]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617" y="4363500"/>
                <a:ext cx="1893044" cy="283989"/>
              </a:xfrm>
              <a:prstGeom prst="rect">
                <a:avLst/>
              </a:prstGeom>
              <a:blipFill rotWithShape="0">
                <a:blip r:embed="rId5"/>
                <a:stretch>
                  <a:fillRect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/>
          <p:cNvSpPr/>
          <p:nvPr/>
        </p:nvSpPr>
        <p:spPr bwMode="auto">
          <a:xfrm>
            <a:off x="8790035" y="400946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9" idx="6"/>
            <a:endCxn id="42" idx="2"/>
          </p:cNvCxnSpPr>
          <p:nvPr/>
        </p:nvCxnSpPr>
        <p:spPr bwMode="auto">
          <a:xfrm>
            <a:off x="7415518" y="2377700"/>
            <a:ext cx="1374517" cy="17689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2" idx="6"/>
            <a:endCxn id="42" idx="2"/>
          </p:cNvCxnSpPr>
          <p:nvPr/>
        </p:nvCxnSpPr>
        <p:spPr bwMode="auto">
          <a:xfrm flipV="1">
            <a:off x="7415518" y="4146629"/>
            <a:ext cx="1374517" cy="5197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0" idx="6"/>
            <a:endCxn id="42" idx="2"/>
          </p:cNvCxnSpPr>
          <p:nvPr/>
        </p:nvCxnSpPr>
        <p:spPr bwMode="auto">
          <a:xfrm>
            <a:off x="7415809" y="3953271"/>
            <a:ext cx="1374226" cy="1933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3" idx="6"/>
            <a:endCxn id="42" idx="2"/>
          </p:cNvCxnSpPr>
          <p:nvPr/>
        </p:nvCxnSpPr>
        <p:spPr bwMode="auto">
          <a:xfrm flipV="1">
            <a:off x="7415856" y="4146629"/>
            <a:ext cx="137417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1" idx="6"/>
            <a:endCxn id="42" idx="2"/>
          </p:cNvCxnSpPr>
          <p:nvPr/>
        </p:nvCxnSpPr>
        <p:spPr bwMode="auto">
          <a:xfrm flipV="1">
            <a:off x="7414720" y="4146629"/>
            <a:ext cx="1375315" cy="1691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7117765" y="2566530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3828661" y="469320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847850" y="4687200"/>
                <a:ext cx="1980811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Solar Irradiance [W/m</a:t>
                </a:r>
                <a:r>
                  <a:rPr lang="en-US" sz="1200" b="1" baseline="30000" dirty="0" smtClean="0"/>
                  <a:t>2</a:t>
                </a:r>
                <a:r>
                  <a:rPr lang="en-US" sz="1200" b="1" dirty="0"/>
                  <a:t>]</a:t>
                </a: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4687200"/>
                <a:ext cx="1980811" cy="283989"/>
              </a:xfrm>
              <a:prstGeom prst="rect">
                <a:avLst/>
              </a:prstGeom>
              <a:blipFill rotWithShape="0">
                <a:blip r:embed="rId6"/>
                <a:stretch>
                  <a:fillRect r="-308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/>
          <p:cNvSpPr/>
          <p:nvPr/>
        </p:nvSpPr>
        <p:spPr bwMode="auto">
          <a:xfrm>
            <a:off x="3828661" y="50306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695450" y="5031000"/>
                <a:ext cx="2133211" cy="30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baseline="30000" dirty="0"/>
                  <a:t> </a:t>
                </a:r>
                <a:r>
                  <a:rPr lang="en-US" sz="1200" b="1" baseline="30000" dirty="0" smtClean="0"/>
                  <a:t> </a:t>
                </a:r>
                <a:r>
                  <a:rPr lang="en-US" sz="1200" b="1" dirty="0" smtClean="0"/>
                  <a:t>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450" y="5031000"/>
                <a:ext cx="2133211" cy="304314"/>
              </a:xfrm>
              <a:prstGeom prst="rect">
                <a:avLst/>
              </a:prstGeom>
              <a:blipFill rotWithShape="0"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51" idx="6"/>
            <a:endCxn id="124" idx="2"/>
          </p:cNvCxnSpPr>
          <p:nvPr/>
        </p:nvCxnSpPr>
        <p:spPr bwMode="auto">
          <a:xfrm>
            <a:off x="4102981" y="5167813"/>
            <a:ext cx="1437519" cy="11023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0" name="Straight Arrow Connector 99"/>
          <p:cNvCxnSpPr>
            <a:stCxn id="49" idx="6"/>
            <a:endCxn id="124" idx="2"/>
          </p:cNvCxnSpPr>
          <p:nvPr/>
        </p:nvCxnSpPr>
        <p:spPr bwMode="auto">
          <a:xfrm>
            <a:off x="4102981" y="4830363"/>
            <a:ext cx="1437519" cy="14397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9" name="Straight Arrow Connector 108"/>
          <p:cNvCxnSpPr>
            <a:stCxn id="51" idx="6"/>
            <a:endCxn id="123" idx="2"/>
          </p:cNvCxnSpPr>
          <p:nvPr/>
        </p:nvCxnSpPr>
        <p:spPr bwMode="auto">
          <a:xfrm flipV="1">
            <a:off x="4102981" y="4666364"/>
            <a:ext cx="1437181" cy="50144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2" name="Straight Arrow Connector 111"/>
          <p:cNvCxnSpPr>
            <a:stCxn id="51" idx="6"/>
            <a:endCxn id="121" idx="2"/>
          </p:cNvCxnSpPr>
          <p:nvPr/>
        </p:nvCxnSpPr>
        <p:spPr bwMode="auto">
          <a:xfrm flipV="1">
            <a:off x="4102981" y="4315817"/>
            <a:ext cx="1436383" cy="8519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>
            <a:stCxn id="51" idx="6"/>
            <a:endCxn id="120" idx="2"/>
          </p:cNvCxnSpPr>
          <p:nvPr/>
        </p:nvCxnSpPr>
        <p:spPr bwMode="auto">
          <a:xfrm flipV="1">
            <a:off x="4102981" y="3953271"/>
            <a:ext cx="1437472" cy="12145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8" name="Straight Arrow Connector 117"/>
          <p:cNvCxnSpPr>
            <a:stCxn id="51" idx="6"/>
            <a:endCxn id="119" idx="2"/>
          </p:cNvCxnSpPr>
          <p:nvPr/>
        </p:nvCxnSpPr>
        <p:spPr bwMode="auto">
          <a:xfrm flipV="1">
            <a:off x="4102981" y="2377700"/>
            <a:ext cx="1437181" cy="27901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49" idx="6"/>
            <a:endCxn id="123" idx="2"/>
          </p:cNvCxnSpPr>
          <p:nvPr/>
        </p:nvCxnSpPr>
        <p:spPr bwMode="auto">
          <a:xfrm flipV="1">
            <a:off x="4102981" y="4666364"/>
            <a:ext cx="1437181" cy="16399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49" idx="6"/>
            <a:endCxn id="121" idx="2"/>
          </p:cNvCxnSpPr>
          <p:nvPr/>
        </p:nvCxnSpPr>
        <p:spPr bwMode="auto">
          <a:xfrm flipV="1">
            <a:off x="4102981" y="4315817"/>
            <a:ext cx="1436383" cy="5145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49" idx="6"/>
            <a:endCxn id="120" idx="2"/>
          </p:cNvCxnSpPr>
          <p:nvPr/>
        </p:nvCxnSpPr>
        <p:spPr bwMode="auto">
          <a:xfrm flipV="1">
            <a:off x="4102981" y="3953271"/>
            <a:ext cx="1437472" cy="8770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stCxn id="49" idx="6"/>
            <a:endCxn id="119" idx="2"/>
          </p:cNvCxnSpPr>
          <p:nvPr/>
        </p:nvCxnSpPr>
        <p:spPr bwMode="auto">
          <a:xfrm flipV="1">
            <a:off x="4102981" y="2377700"/>
            <a:ext cx="1437181" cy="24526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7118056" y="4871288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  <a:endParaRPr lang="en-US" sz="1200" b="1" dirty="0" smtClean="0"/>
          </a:p>
        </p:txBody>
      </p:sp>
      <p:sp>
        <p:nvSpPr>
          <p:cNvPr id="170" name="Oval 169"/>
          <p:cNvSpPr/>
          <p:nvPr/>
        </p:nvSpPr>
        <p:spPr bwMode="auto">
          <a:xfrm>
            <a:off x="8790035" y="367189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8796723" y="435229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8796723" y="4690644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8790035" y="3338051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8792615" y="5028998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8790373" y="299545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Arrow Connector 271"/>
          <p:cNvCxnSpPr>
            <a:stCxn id="13" idx="6"/>
            <a:endCxn id="174" idx="2"/>
          </p:cNvCxnSpPr>
          <p:nvPr/>
        </p:nvCxnSpPr>
        <p:spPr bwMode="auto">
          <a:xfrm flipV="1">
            <a:off x="7415856" y="5166158"/>
            <a:ext cx="1376759" cy="110399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5" name="Straight Arrow Connector 274"/>
          <p:cNvCxnSpPr>
            <a:stCxn id="13" idx="6"/>
            <a:endCxn id="172" idx="2"/>
          </p:cNvCxnSpPr>
          <p:nvPr/>
        </p:nvCxnSpPr>
        <p:spPr bwMode="auto">
          <a:xfrm flipV="1">
            <a:off x="7415856" y="4827804"/>
            <a:ext cx="1380867" cy="14423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8" name="Straight Arrow Connector 277"/>
          <p:cNvCxnSpPr>
            <a:stCxn id="13" idx="6"/>
            <a:endCxn id="171" idx="2"/>
          </p:cNvCxnSpPr>
          <p:nvPr/>
        </p:nvCxnSpPr>
        <p:spPr bwMode="auto">
          <a:xfrm flipV="1">
            <a:off x="7415856" y="4489450"/>
            <a:ext cx="1380867" cy="178069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1" name="Straight Arrow Connector 280"/>
          <p:cNvCxnSpPr>
            <a:stCxn id="13" idx="6"/>
            <a:endCxn id="42" idx="2"/>
          </p:cNvCxnSpPr>
          <p:nvPr/>
        </p:nvCxnSpPr>
        <p:spPr bwMode="auto">
          <a:xfrm flipV="1">
            <a:off x="7415856" y="4146629"/>
            <a:ext cx="137417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5" name="Straight Arrow Connector 284"/>
          <p:cNvCxnSpPr>
            <a:stCxn id="13" idx="6"/>
            <a:endCxn id="170" idx="2"/>
          </p:cNvCxnSpPr>
          <p:nvPr/>
        </p:nvCxnSpPr>
        <p:spPr bwMode="auto">
          <a:xfrm flipV="1">
            <a:off x="7415856" y="3809057"/>
            <a:ext cx="1374179" cy="24610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8" name="Straight Arrow Connector 287"/>
          <p:cNvCxnSpPr>
            <a:stCxn id="13" idx="6"/>
            <a:endCxn id="173" idx="2"/>
          </p:cNvCxnSpPr>
          <p:nvPr/>
        </p:nvCxnSpPr>
        <p:spPr bwMode="auto">
          <a:xfrm flipV="1">
            <a:off x="7415856" y="3475211"/>
            <a:ext cx="1374179" cy="27949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0" name="Straight Arrow Connector 289"/>
          <p:cNvCxnSpPr>
            <a:stCxn id="13" idx="6"/>
            <a:endCxn id="175" idx="2"/>
          </p:cNvCxnSpPr>
          <p:nvPr/>
        </p:nvCxnSpPr>
        <p:spPr bwMode="auto">
          <a:xfrm flipV="1">
            <a:off x="7415856" y="3132617"/>
            <a:ext cx="1374517" cy="31375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5" name="Straight Arrow Connector 294"/>
          <p:cNvCxnSpPr>
            <a:stCxn id="12" idx="6"/>
            <a:endCxn id="174" idx="2"/>
          </p:cNvCxnSpPr>
          <p:nvPr/>
        </p:nvCxnSpPr>
        <p:spPr bwMode="auto">
          <a:xfrm>
            <a:off x="7415518" y="4666364"/>
            <a:ext cx="1377097" cy="49979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8" name="Straight Arrow Connector 297"/>
          <p:cNvCxnSpPr>
            <a:stCxn id="12" idx="6"/>
            <a:endCxn id="172" idx="2"/>
          </p:cNvCxnSpPr>
          <p:nvPr/>
        </p:nvCxnSpPr>
        <p:spPr bwMode="auto">
          <a:xfrm>
            <a:off x="7415518" y="4666364"/>
            <a:ext cx="1381205" cy="16144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0" name="Straight Arrow Connector 299"/>
          <p:cNvCxnSpPr>
            <a:stCxn id="12" idx="6"/>
            <a:endCxn id="171" idx="2"/>
          </p:cNvCxnSpPr>
          <p:nvPr/>
        </p:nvCxnSpPr>
        <p:spPr bwMode="auto">
          <a:xfrm flipV="1">
            <a:off x="7415518" y="4489450"/>
            <a:ext cx="1381205" cy="1769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2" name="Straight Arrow Connector 301"/>
          <p:cNvCxnSpPr>
            <a:stCxn id="12" idx="6"/>
            <a:endCxn id="170" idx="2"/>
          </p:cNvCxnSpPr>
          <p:nvPr/>
        </p:nvCxnSpPr>
        <p:spPr bwMode="auto">
          <a:xfrm flipV="1">
            <a:off x="7415518" y="3809057"/>
            <a:ext cx="1374517" cy="8573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4" name="Straight Arrow Connector 303"/>
          <p:cNvCxnSpPr>
            <a:stCxn id="12" idx="6"/>
            <a:endCxn id="173" idx="2"/>
          </p:cNvCxnSpPr>
          <p:nvPr/>
        </p:nvCxnSpPr>
        <p:spPr bwMode="auto">
          <a:xfrm flipV="1">
            <a:off x="7415518" y="3475211"/>
            <a:ext cx="1374517" cy="119115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6" name="Straight Arrow Connector 305"/>
          <p:cNvCxnSpPr>
            <a:stCxn id="12" idx="6"/>
            <a:endCxn id="175" idx="2"/>
          </p:cNvCxnSpPr>
          <p:nvPr/>
        </p:nvCxnSpPr>
        <p:spPr bwMode="auto">
          <a:xfrm flipV="1">
            <a:off x="7415518" y="3132617"/>
            <a:ext cx="1374855" cy="15337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3" name="Straight Arrow Connector 312"/>
          <p:cNvCxnSpPr>
            <a:stCxn id="11" idx="6"/>
            <a:endCxn id="171" idx="2"/>
          </p:cNvCxnSpPr>
          <p:nvPr/>
        </p:nvCxnSpPr>
        <p:spPr bwMode="auto">
          <a:xfrm>
            <a:off x="7414720" y="4315817"/>
            <a:ext cx="1382003" cy="1736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6" name="Straight Arrow Connector 315"/>
          <p:cNvCxnSpPr>
            <a:stCxn id="11" idx="6"/>
            <a:endCxn id="172" idx="2"/>
          </p:cNvCxnSpPr>
          <p:nvPr/>
        </p:nvCxnSpPr>
        <p:spPr bwMode="auto">
          <a:xfrm>
            <a:off x="7414720" y="4315817"/>
            <a:ext cx="1382003" cy="5119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9" name="Straight Arrow Connector 318"/>
          <p:cNvCxnSpPr>
            <a:stCxn id="11" idx="6"/>
            <a:endCxn id="174" idx="2"/>
          </p:cNvCxnSpPr>
          <p:nvPr/>
        </p:nvCxnSpPr>
        <p:spPr bwMode="auto">
          <a:xfrm>
            <a:off x="7414720" y="4315817"/>
            <a:ext cx="1377895" cy="85034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2" name="Straight Arrow Connector 321"/>
          <p:cNvCxnSpPr>
            <a:stCxn id="11" idx="6"/>
            <a:endCxn id="170" idx="2"/>
          </p:cNvCxnSpPr>
          <p:nvPr/>
        </p:nvCxnSpPr>
        <p:spPr bwMode="auto">
          <a:xfrm flipV="1">
            <a:off x="7414720" y="3809057"/>
            <a:ext cx="1375315" cy="5067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5" name="Straight Arrow Connector 324"/>
          <p:cNvCxnSpPr>
            <a:stCxn id="11" idx="6"/>
            <a:endCxn id="173" idx="2"/>
          </p:cNvCxnSpPr>
          <p:nvPr/>
        </p:nvCxnSpPr>
        <p:spPr bwMode="auto">
          <a:xfrm flipV="1">
            <a:off x="7414720" y="3475211"/>
            <a:ext cx="1375315" cy="84060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8" name="Straight Arrow Connector 327"/>
          <p:cNvCxnSpPr>
            <a:stCxn id="11" idx="6"/>
            <a:endCxn id="175" idx="2"/>
          </p:cNvCxnSpPr>
          <p:nvPr/>
        </p:nvCxnSpPr>
        <p:spPr bwMode="auto">
          <a:xfrm flipV="1">
            <a:off x="7414720" y="3132617"/>
            <a:ext cx="1375653" cy="11832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1" name="Straight Arrow Connector 330"/>
          <p:cNvCxnSpPr>
            <a:stCxn id="10" idx="6"/>
            <a:endCxn id="175" idx="2"/>
          </p:cNvCxnSpPr>
          <p:nvPr/>
        </p:nvCxnSpPr>
        <p:spPr bwMode="auto">
          <a:xfrm flipV="1">
            <a:off x="7415809" y="3132617"/>
            <a:ext cx="1374564" cy="8206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4" name="Straight Arrow Connector 333"/>
          <p:cNvCxnSpPr>
            <a:stCxn id="10" idx="6"/>
            <a:endCxn id="173" idx="2"/>
          </p:cNvCxnSpPr>
          <p:nvPr/>
        </p:nvCxnSpPr>
        <p:spPr bwMode="auto">
          <a:xfrm flipV="1">
            <a:off x="7415809" y="3475211"/>
            <a:ext cx="1374226" cy="4780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7" name="Straight Arrow Connector 336"/>
          <p:cNvCxnSpPr>
            <a:stCxn id="10" idx="6"/>
            <a:endCxn id="170" idx="2"/>
          </p:cNvCxnSpPr>
          <p:nvPr/>
        </p:nvCxnSpPr>
        <p:spPr bwMode="auto">
          <a:xfrm flipV="1">
            <a:off x="7415809" y="3809057"/>
            <a:ext cx="1374226" cy="1442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0" name="Straight Arrow Connector 339"/>
          <p:cNvCxnSpPr>
            <a:stCxn id="10" idx="6"/>
            <a:endCxn id="171" idx="2"/>
          </p:cNvCxnSpPr>
          <p:nvPr/>
        </p:nvCxnSpPr>
        <p:spPr bwMode="auto">
          <a:xfrm>
            <a:off x="7415809" y="3953271"/>
            <a:ext cx="1380914" cy="5361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3" name="Straight Arrow Connector 342"/>
          <p:cNvCxnSpPr>
            <a:stCxn id="10" idx="6"/>
            <a:endCxn id="172" idx="2"/>
          </p:cNvCxnSpPr>
          <p:nvPr/>
        </p:nvCxnSpPr>
        <p:spPr bwMode="auto">
          <a:xfrm>
            <a:off x="7415809" y="3953271"/>
            <a:ext cx="1380914" cy="8745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6" name="Straight Arrow Connector 345"/>
          <p:cNvCxnSpPr>
            <a:stCxn id="10" idx="6"/>
            <a:endCxn id="174" idx="2"/>
          </p:cNvCxnSpPr>
          <p:nvPr/>
        </p:nvCxnSpPr>
        <p:spPr bwMode="auto">
          <a:xfrm>
            <a:off x="7415809" y="3953271"/>
            <a:ext cx="1376806" cy="12128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9" name="Straight Arrow Connector 348"/>
          <p:cNvCxnSpPr>
            <a:stCxn id="9" idx="6"/>
            <a:endCxn id="175" idx="2"/>
          </p:cNvCxnSpPr>
          <p:nvPr/>
        </p:nvCxnSpPr>
        <p:spPr bwMode="auto">
          <a:xfrm>
            <a:off x="7415518" y="2377700"/>
            <a:ext cx="1374855" cy="7549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2" name="Straight Arrow Connector 351"/>
          <p:cNvCxnSpPr>
            <a:stCxn id="9" idx="6"/>
            <a:endCxn id="173" idx="2"/>
          </p:cNvCxnSpPr>
          <p:nvPr/>
        </p:nvCxnSpPr>
        <p:spPr bwMode="auto">
          <a:xfrm>
            <a:off x="7415518" y="2377700"/>
            <a:ext cx="1374517" cy="109751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5" name="Straight Arrow Connector 354"/>
          <p:cNvCxnSpPr>
            <a:stCxn id="9" idx="6"/>
            <a:endCxn id="170" idx="2"/>
          </p:cNvCxnSpPr>
          <p:nvPr/>
        </p:nvCxnSpPr>
        <p:spPr bwMode="auto">
          <a:xfrm>
            <a:off x="7415518" y="2377700"/>
            <a:ext cx="1374517" cy="143135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7" name="Straight Arrow Connector 356"/>
          <p:cNvCxnSpPr>
            <a:stCxn id="9" idx="6"/>
            <a:endCxn id="171" idx="2"/>
          </p:cNvCxnSpPr>
          <p:nvPr/>
        </p:nvCxnSpPr>
        <p:spPr bwMode="auto">
          <a:xfrm>
            <a:off x="7415518" y="2377700"/>
            <a:ext cx="1381205" cy="21117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9" name="Straight Arrow Connector 358"/>
          <p:cNvCxnSpPr>
            <a:stCxn id="9" idx="6"/>
            <a:endCxn id="172" idx="2"/>
          </p:cNvCxnSpPr>
          <p:nvPr/>
        </p:nvCxnSpPr>
        <p:spPr bwMode="auto">
          <a:xfrm>
            <a:off x="7415518" y="2377700"/>
            <a:ext cx="1381205" cy="24501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61" name="Straight Arrow Connector 360"/>
          <p:cNvCxnSpPr>
            <a:stCxn id="9" idx="6"/>
            <a:endCxn id="174" idx="2"/>
          </p:cNvCxnSpPr>
          <p:nvPr/>
        </p:nvCxnSpPr>
        <p:spPr bwMode="auto">
          <a:xfrm>
            <a:off x="7415518" y="2377700"/>
            <a:ext cx="1377097" cy="27884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69" name="TextBox 368"/>
          <p:cNvSpPr txBox="1"/>
          <p:nvPr/>
        </p:nvSpPr>
        <p:spPr>
          <a:xfrm>
            <a:off x="6679830" y="1556050"/>
            <a:ext cx="119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Recurrent Layer</a:t>
            </a:r>
            <a:endParaRPr lang="en-US" sz="1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/>
              <p:cNvSpPr txBox="1"/>
              <p:nvPr/>
            </p:nvSpPr>
            <p:spPr>
              <a:xfrm>
                <a:off x="9105901" y="332541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1" name="TextBox 3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1" y="3325412"/>
                <a:ext cx="1644650" cy="300788"/>
              </a:xfrm>
              <a:prstGeom prst="rect">
                <a:avLst/>
              </a:prstGeom>
              <a:blipFill rotWithShape="0">
                <a:blip r:embed="rId8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/>
              <p:cNvSpPr txBox="1"/>
              <p:nvPr/>
            </p:nvSpPr>
            <p:spPr>
              <a:xfrm>
                <a:off x="9105901" y="2977999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1" y="2977999"/>
                <a:ext cx="1644650" cy="300788"/>
              </a:xfrm>
              <a:prstGeom prst="rect">
                <a:avLst/>
              </a:prstGeom>
              <a:blipFill rotWithShape="0">
                <a:blip r:embed="rId9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/>
              <p:cNvSpPr txBox="1"/>
              <p:nvPr/>
            </p:nvSpPr>
            <p:spPr>
              <a:xfrm>
                <a:off x="9105901" y="366135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3" name="TextBox 3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1" y="3661355"/>
                <a:ext cx="1644650" cy="300788"/>
              </a:xfrm>
              <a:prstGeom prst="rect">
                <a:avLst/>
              </a:prstGeom>
              <a:blipFill rotWithShape="0">
                <a:blip r:embed="rId10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TextBox 373"/>
              <p:cNvSpPr txBox="1"/>
              <p:nvPr/>
            </p:nvSpPr>
            <p:spPr>
              <a:xfrm>
                <a:off x="9105901" y="399841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4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4" name="TextBox 3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5901" y="3998412"/>
                <a:ext cx="1644650" cy="300788"/>
              </a:xfrm>
              <a:prstGeom prst="rect">
                <a:avLst/>
              </a:prstGeom>
              <a:blipFill rotWithShape="0">
                <a:blip r:embed="rId11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/>
              <p:cNvSpPr txBox="1"/>
              <p:nvPr/>
            </p:nvSpPr>
            <p:spPr>
              <a:xfrm>
                <a:off x="9118601" y="433990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5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5" name="TextBox 3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01" y="4339905"/>
                <a:ext cx="1644650" cy="300788"/>
              </a:xfrm>
              <a:prstGeom prst="rect">
                <a:avLst/>
              </a:prstGeom>
              <a:blipFill rotWithShape="0">
                <a:blip r:embed="rId12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/>
              <p:cNvSpPr txBox="1"/>
              <p:nvPr/>
            </p:nvSpPr>
            <p:spPr>
              <a:xfrm>
                <a:off x="9118601" y="467730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6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6" name="TextBox 3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8601" y="4677304"/>
                <a:ext cx="1644650" cy="300788"/>
              </a:xfrm>
              <a:prstGeom prst="rect">
                <a:avLst/>
              </a:prstGeom>
              <a:blipFill rotWithShape="0">
                <a:blip r:embed="rId13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/>
              <p:cNvSpPr txBox="1"/>
              <p:nvPr/>
            </p:nvSpPr>
            <p:spPr>
              <a:xfrm>
                <a:off x="9112251" y="5015018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7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7" name="TextBox 3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251" y="5015018"/>
                <a:ext cx="1644650" cy="300788"/>
              </a:xfrm>
              <a:prstGeom prst="rect">
                <a:avLst/>
              </a:prstGeom>
              <a:blipFill rotWithShape="0">
                <a:blip r:embed="rId14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Oval 377"/>
          <p:cNvSpPr/>
          <p:nvPr/>
        </p:nvSpPr>
        <p:spPr bwMode="auto">
          <a:xfrm>
            <a:off x="8786265" y="537272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/>
              <p:cNvSpPr txBox="1"/>
              <p:nvPr/>
            </p:nvSpPr>
            <p:spPr>
              <a:xfrm>
                <a:off x="9099551" y="5358740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9" name="TextBox 3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551" y="5358740"/>
                <a:ext cx="1644650" cy="300788"/>
              </a:xfrm>
              <a:prstGeom prst="rect">
                <a:avLst/>
              </a:prstGeom>
              <a:blipFill rotWithShape="0">
                <a:blip r:embed="rId15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0" name="Straight Arrow Connector 379"/>
          <p:cNvCxnSpPr>
            <a:stCxn id="9" idx="6"/>
            <a:endCxn id="378" idx="2"/>
          </p:cNvCxnSpPr>
          <p:nvPr/>
        </p:nvCxnSpPr>
        <p:spPr bwMode="auto">
          <a:xfrm>
            <a:off x="7415518" y="2377700"/>
            <a:ext cx="1370747" cy="313218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2" name="Straight Arrow Connector 381"/>
          <p:cNvCxnSpPr>
            <a:stCxn id="10" idx="6"/>
            <a:endCxn id="378" idx="2"/>
          </p:cNvCxnSpPr>
          <p:nvPr/>
        </p:nvCxnSpPr>
        <p:spPr bwMode="auto">
          <a:xfrm>
            <a:off x="7415809" y="3953271"/>
            <a:ext cx="1370456" cy="15566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4" name="Straight Arrow Connector 383"/>
          <p:cNvCxnSpPr>
            <a:stCxn id="11" idx="6"/>
            <a:endCxn id="378" idx="2"/>
          </p:cNvCxnSpPr>
          <p:nvPr/>
        </p:nvCxnSpPr>
        <p:spPr bwMode="auto">
          <a:xfrm>
            <a:off x="7414720" y="4315817"/>
            <a:ext cx="1371545" cy="11940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6" name="Straight Arrow Connector 385"/>
          <p:cNvCxnSpPr>
            <a:stCxn id="12" idx="6"/>
            <a:endCxn id="378" idx="2"/>
          </p:cNvCxnSpPr>
          <p:nvPr/>
        </p:nvCxnSpPr>
        <p:spPr bwMode="auto">
          <a:xfrm>
            <a:off x="7415518" y="4666364"/>
            <a:ext cx="1370747" cy="84351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8" name="Straight Arrow Connector 387"/>
          <p:cNvCxnSpPr>
            <a:stCxn id="13" idx="6"/>
            <a:endCxn id="378" idx="2"/>
          </p:cNvCxnSpPr>
          <p:nvPr/>
        </p:nvCxnSpPr>
        <p:spPr bwMode="auto">
          <a:xfrm flipV="1">
            <a:off x="7415856" y="5509880"/>
            <a:ext cx="1370409" cy="7602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Multi-Layer RNN Nodal Architecture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6819900" y="2328010"/>
            <a:ext cx="32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7415518" y="2333250"/>
            <a:ext cx="3198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7719189" y="2053690"/>
            <a:ext cx="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6819900" y="2047379"/>
            <a:ext cx="915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6830189" y="2047379"/>
            <a:ext cx="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 bwMode="auto">
          <a:xfrm>
            <a:off x="5540162" y="224054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0" name="Oval 119"/>
          <p:cNvSpPr/>
          <p:nvPr/>
        </p:nvSpPr>
        <p:spPr bwMode="auto">
          <a:xfrm>
            <a:off x="5540453" y="381611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5539364" y="417865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5540162" y="452920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5540500" y="613298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16729" y="2566530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517020" y="4871288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  <a:endParaRPr lang="en-US" sz="1200" b="1" dirty="0" smtClean="0"/>
          </a:p>
        </p:txBody>
      </p:sp>
      <p:sp>
        <p:nvSpPr>
          <p:cNvPr id="129" name="TextBox 128"/>
          <p:cNvSpPr txBox="1"/>
          <p:nvPr/>
        </p:nvSpPr>
        <p:spPr>
          <a:xfrm>
            <a:off x="5078794" y="1556050"/>
            <a:ext cx="119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Recurrent Layer</a:t>
            </a:r>
            <a:endParaRPr lang="en-US" sz="1200" b="1" u="sng" dirty="0"/>
          </a:p>
        </p:txBody>
      </p:sp>
      <p:cxnSp>
        <p:nvCxnSpPr>
          <p:cNvPr id="130" name="Straight Arrow Connector 129"/>
          <p:cNvCxnSpPr/>
          <p:nvPr/>
        </p:nvCxnSpPr>
        <p:spPr>
          <a:xfrm>
            <a:off x="5218864" y="2321660"/>
            <a:ext cx="32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814482" y="2326900"/>
            <a:ext cx="3198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118153" y="2047340"/>
            <a:ext cx="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5218864" y="2041029"/>
            <a:ext cx="9155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5229153" y="2041029"/>
            <a:ext cx="0" cy="2743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Arrow Connector 389"/>
          <p:cNvCxnSpPr>
            <a:stCxn id="124" idx="6"/>
            <a:endCxn id="13" idx="2"/>
          </p:cNvCxnSpPr>
          <p:nvPr/>
        </p:nvCxnSpPr>
        <p:spPr bwMode="auto">
          <a:xfrm>
            <a:off x="5814820" y="6270148"/>
            <a:ext cx="1326716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3" name="Straight Arrow Connector 392"/>
          <p:cNvCxnSpPr>
            <a:stCxn id="123" idx="6"/>
            <a:endCxn id="13" idx="2"/>
          </p:cNvCxnSpPr>
          <p:nvPr/>
        </p:nvCxnSpPr>
        <p:spPr bwMode="auto">
          <a:xfrm>
            <a:off x="5814482" y="4666364"/>
            <a:ext cx="1327054" cy="16037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98" name="Straight Arrow Connector 397"/>
          <p:cNvCxnSpPr>
            <a:stCxn id="121" idx="6"/>
            <a:endCxn id="13" idx="2"/>
          </p:cNvCxnSpPr>
          <p:nvPr/>
        </p:nvCxnSpPr>
        <p:spPr bwMode="auto">
          <a:xfrm>
            <a:off x="5813684" y="4315817"/>
            <a:ext cx="1327852" cy="19543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00" name="Straight Arrow Connector 399"/>
          <p:cNvCxnSpPr>
            <a:stCxn id="120" idx="6"/>
            <a:endCxn id="13" idx="2"/>
          </p:cNvCxnSpPr>
          <p:nvPr/>
        </p:nvCxnSpPr>
        <p:spPr bwMode="auto">
          <a:xfrm>
            <a:off x="5814773" y="3953271"/>
            <a:ext cx="1326763" cy="23168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02" name="Straight Arrow Connector 401"/>
          <p:cNvCxnSpPr>
            <a:stCxn id="119" idx="6"/>
            <a:endCxn id="13" idx="2"/>
          </p:cNvCxnSpPr>
          <p:nvPr/>
        </p:nvCxnSpPr>
        <p:spPr bwMode="auto">
          <a:xfrm>
            <a:off x="5814482" y="2377700"/>
            <a:ext cx="1327054" cy="389244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07" name="Straight Arrow Connector 406"/>
          <p:cNvCxnSpPr>
            <a:stCxn id="124" idx="6"/>
            <a:endCxn id="12" idx="2"/>
          </p:cNvCxnSpPr>
          <p:nvPr/>
        </p:nvCxnSpPr>
        <p:spPr bwMode="auto">
          <a:xfrm flipV="1">
            <a:off x="5814820" y="4666364"/>
            <a:ext cx="1326378" cy="16037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0" name="Straight Arrow Connector 409"/>
          <p:cNvCxnSpPr>
            <a:stCxn id="121" idx="6"/>
            <a:endCxn id="12" idx="2"/>
          </p:cNvCxnSpPr>
          <p:nvPr/>
        </p:nvCxnSpPr>
        <p:spPr bwMode="auto">
          <a:xfrm>
            <a:off x="5813684" y="4315817"/>
            <a:ext cx="1327514" cy="3505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2" name="Straight Arrow Connector 411"/>
          <p:cNvCxnSpPr>
            <a:stCxn id="123" idx="6"/>
            <a:endCxn id="12" idx="2"/>
          </p:cNvCxnSpPr>
          <p:nvPr/>
        </p:nvCxnSpPr>
        <p:spPr bwMode="auto">
          <a:xfrm>
            <a:off x="5814482" y="4666364"/>
            <a:ext cx="1326716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6" name="Straight Arrow Connector 415"/>
          <p:cNvCxnSpPr>
            <a:stCxn id="120" idx="6"/>
            <a:endCxn id="12" idx="2"/>
          </p:cNvCxnSpPr>
          <p:nvPr/>
        </p:nvCxnSpPr>
        <p:spPr bwMode="auto">
          <a:xfrm>
            <a:off x="5814773" y="3953271"/>
            <a:ext cx="1326425" cy="71309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19" name="Straight Arrow Connector 418"/>
          <p:cNvCxnSpPr>
            <a:stCxn id="119" idx="6"/>
            <a:endCxn id="12" idx="2"/>
          </p:cNvCxnSpPr>
          <p:nvPr/>
        </p:nvCxnSpPr>
        <p:spPr bwMode="auto">
          <a:xfrm>
            <a:off x="5814482" y="2377700"/>
            <a:ext cx="1326716" cy="228866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22" name="Straight Arrow Connector 421"/>
          <p:cNvCxnSpPr>
            <a:stCxn id="124" idx="6"/>
            <a:endCxn id="11" idx="2"/>
          </p:cNvCxnSpPr>
          <p:nvPr/>
        </p:nvCxnSpPr>
        <p:spPr bwMode="auto">
          <a:xfrm flipV="1">
            <a:off x="5814820" y="4315817"/>
            <a:ext cx="1325580" cy="19543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25" name="Straight Arrow Connector 424"/>
          <p:cNvCxnSpPr>
            <a:stCxn id="124" idx="6"/>
            <a:endCxn id="10" idx="2"/>
          </p:cNvCxnSpPr>
          <p:nvPr/>
        </p:nvCxnSpPr>
        <p:spPr bwMode="auto">
          <a:xfrm flipV="1">
            <a:off x="5814820" y="3953271"/>
            <a:ext cx="1326669" cy="23168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28" name="Straight Arrow Connector 427"/>
          <p:cNvCxnSpPr>
            <a:stCxn id="124" idx="6"/>
            <a:endCxn id="9" idx="2"/>
          </p:cNvCxnSpPr>
          <p:nvPr/>
        </p:nvCxnSpPr>
        <p:spPr bwMode="auto">
          <a:xfrm flipV="1">
            <a:off x="5814820" y="2377700"/>
            <a:ext cx="1326378" cy="389244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31" name="Straight Arrow Connector 430"/>
          <p:cNvCxnSpPr>
            <a:stCxn id="123" idx="6"/>
            <a:endCxn id="11" idx="2"/>
          </p:cNvCxnSpPr>
          <p:nvPr/>
        </p:nvCxnSpPr>
        <p:spPr bwMode="auto">
          <a:xfrm flipV="1">
            <a:off x="5814482" y="4315817"/>
            <a:ext cx="1325918" cy="3505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34" name="Straight Arrow Connector 433"/>
          <p:cNvCxnSpPr>
            <a:stCxn id="123" idx="6"/>
            <a:endCxn id="10" idx="2"/>
          </p:cNvCxnSpPr>
          <p:nvPr/>
        </p:nvCxnSpPr>
        <p:spPr bwMode="auto">
          <a:xfrm flipV="1">
            <a:off x="5814482" y="3953271"/>
            <a:ext cx="1327007" cy="71309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38" name="Straight Arrow Connector 437"/>
          <p:cNvCxnSpPr>
            <a:stCxn id="123" idx="6"/>
            <a:endCxn id="9" idx="2"/>
          </p:cNvCxnSpPr>
          <p:nvPr/>
        </p:nvCxnSpPr>
        <p:spPr bwMode="auto">
          <a:xfrm flipV="1">
            <a:off x="5814482" y="2377700"/>
            <a:ext cx="1326716" cy="228866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1" name="Straight Arrow Connector 440"/>
          <p:cNvCxnSpPr>
            <a:stCxn id="121" idx="6"/>
            <a:endCxn id="11" idx="2"/>
          </p:cNvCxnSpPr>
          <p:nvPr/>
        </p:nvCxnSpPr>
        <p:spPr bwMode="auto">
          <a:xfrm>
            <a:off x="5813684" y="4315817"/>
            <a:ext cx="1326716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4" name="Straight Arrow Connector 443"/>
          <p:cNvCxnSpPr>
            <a:stCxn id="121" idx="6"/>
            <a:endCxn id="9" idx="2"/>
          </p:cNvCxnSpPr>
          <p:nvPr/>
        </p:nvCxnSpPr>
        <p:spPr bwMode="auto">
          <a:xfrm flipV="1">
            <a:off x="5813684" y="2377700"/>
            <a:ext cx="1327514" cy="19381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7" name="Straight Arrow Connector 446"/>
          <p:cNvCxnSpPr>
            <a:stCxn id="120" idx="6"/>
            <a:endCxn id="9" idx="2"/>
          </p:cNvCxnSpPr>
          <p:nvPr/>
        </p:nvCxnSpPr>
        <p:spPr bwMode="auto">
          <a:xfrm flipV="1">
            <a:off x="5814773" y="2377700"/>
            <a:ext cx="1326425" cy="15755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0" name="Straight Arrow Connector 449"/>
          <p:cNvCxnSpPr>
            <a:stCxn id="120" idx="6"/>
            <a:endCxn id="10" idx="2"/>
          </p:cNvCxnSpPr>
          <p:nvPr/>
        </p:nvCxnSpPr>
        <p:spPr bwMode="auto">
          <a:xfrm>
            <a:off x="5814773" y="3953271"/>
            <a:ext cx="1326716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3" name="Straight Arrow Connector 452"/>
          <p:cNvCxnSpPr>
            <a:stCxn id="120" idx="6"/>
            <a:endCxn id="11" idx="2"/>
          </p:cNvCxnSpPr>
          <p:nvPr/>
        </p:nvCxnSpPr>
        <p:spPr bwMode="auto">
          <a:xfrm>
            <a:off x="5814773" y="3953271"/>
            <a:ext cx="1325627" cy="3625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6" name="Straight Arrow Connector 455"/>
          <p:cNvCxnSpPr>
            <a:stCxn id="121" idx="6"/>
            <a:endCxn id="10" idx="2"/>
          </p:cNvCxnSpPr>
          <p:nvPr/>
        </p:nvCxnSpPr>
        <p:spPr bwMode="auto">
          <a:xfrm flipV="1">
            <a:off x="5813684" y="3953271"/>
            <a:ext cx="1327805" cy="3625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9" name="Straight Arrow Connector 458"/>
          <p:cNvCxnSpPr>
            <a:stCxn id="119" idx="6"/>
            <a:endCxn id="10" idx="2"/>
          </p:cNvCxnSpPr>
          <p:nvPr/>
        </p:nvCxnSpPr>
        <p:spPr bwMode="auto">
          <a:xfrm>
            <a:off x="5814482" y="2377700"/>
            <a:ext cx="1327007" cy="15755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2" name="Straight Arrow Connector 461"/>
          <p:cNvCxnSpPr>
            <a:stCxn id="119" idx="6"/>
            <a:endCxn id="11" idx="2"/>
          </p:cNvCxnSpPr>
          <p:nvPr/>
        </p:nvCxnSpPr>
        <p:spPr bwMode="auto">
          <a:xfrm>
            <a:off x="5814482" y="2377700"/>
            <a:ext cx="1325918" cy="19381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5" name="Straight Arrow Connector 464"/>
          <p:cNvCxnSpPr>
            <a:stCxn id="119" idx="6"/>
            <a:endCxn id="9" idx="2"/>
          </p:cNvCxnSpPr>
          <p:nvPr/>
        </p:nvCxnSpPr>
        <p:spPr bwMode="auto">
          <a:xfrm>
            <a:off x="5814482" y="2377700"/>
            <a:ext cx="1326716" cy="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1122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Unrolled Multi-Layer RNN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2733417" y="5189160"/>
            <a:ext cx="32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19760" y="5185489"/>
            <a:ext cx="3198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 flipH="1">
            <a:off x="4436092" y="4687609"/>
            <a:ext cx="3552" cy="516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2733417" y="4693959"/>
            <a:ext cx="17217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/>
          <p:nvPr/>
        </p:nvCxnSpPr>
        <p:spPr>
          <a:xfrm>
            <a:off x="2743200" y="4686300"/>
            <a:ext cx="1079" cy="502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 118"/>
          <p:cNvSpPr/>
          <p:nvPr/>
        </p:nvSpPr>
        <p:spPr bwMode="auto">
          <a:xfrm>
            <a:off x="3449449" y="585391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053457" y="4884017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442901" y="5830298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901" y="5830298"/>
                <a:ext cx="311150" cy="2769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>
            <a:stCxn id="119" idx="0"/>
            <a:endCxn id="2" idx="2"/>
          </p:cNvCxnSpPr>
          <p:nvPr/>
        </p:nvCxnSpPr>
        <p:spPr>
          <a:xfrm flipV="1">
            <a:off x="3586609" y="5499941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2" idx="0"/>
            <a:endCxn id="135" idx="4"/>
          </p:cNvCxnSpPr>
          <p:nvPr/>
        </p:nvCxnSpPr>
        <p:spPr>
          <a:xfrm flipV="1">
            <a:off x="3586609" y="4519811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 bwMode="auto">
          <a:xfrm>
            <a:off x="3452844" y="4245491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3392299" y="4236167"/>
                <a:ext cx="311150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99" y="4236167"/>
                <a:ext cx="311150" cy="3016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Straight Connector 257"/>
          <p:cNvCxnSpPr/>
          <p:nvPr/>
        </p:nvCxnSpPr>
        <p:spPr>
          <a:xfrm>
            <a:off x="4737100" y="5155961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737100" y="5238511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Oval 180"/>
          <p:cNvSpPr/>
          <p:nvPr/>
        </p:nvSpPr>
        <p:spPr bwMode="auto">
          <a:xfrm>
            <a:off x="5608960" y="587027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5212968" y="4900373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5602412" y="5846654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412" y="5846654"/>
                <a:ext cx="311150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Arrow Connector 183"/>
          <p:cNvCxnSpPr>
            <a:stCxn id="181" idx="0"/>
            <a:endCxn id="182" idx="2"/>
          </p:cNvCxnSpPr>
          <p:nvPr/>
        </p:nvCxnSpPr>
        <p:spPr>
          <a:xfrm flipV="1">
            <a:off x="5746120" y="5516297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82" idx="0"/>
            <a:endCxn id="186" idx="4"/>
          </p:cNvCxnSpPr>
          <p:nvPr/>
        </p:nvCxnSpPr>
        <p:spPr>
          <a:xfrm flipV="1">
            <a:off x="5746120" y="4536167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 bwMode="auto">
          <a:xfrm>
            <a:off x="5612355" y="4261847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" name="Oval 187"/>
          <p:cNvSpPr/>
          <p:nvPr/>
        </p:nvSpPr>
        <p:spPr bwMode="auto">
          <a:xfrm>
            <a:off x="7049296" y="5862099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6653304" y="4892199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7042748" y="5838480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748" y="5838480"/>
                <a:ext cx="311150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Straight Arrow Connector 190"/>
          <p:cNvCxnSpPr>
            <a:stCxn id="188" idx="0"/>
            <a:endCxn id="189" idx="2"/>
          </p:cNvCxnSpPr>
          <p:nvPr/>
        </p:nvCxnSpPr>
        <p:spPr>
          <a:xfrm flipV="1">
            <a:off x="7186456" y="5508123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9" idx="0"/>
            <a:endCxn id="193" idx="4"/>
          </p:cNvCxnSpPr>
          <p:nvPr/>
        </p:nvCxnSpPr>
        <p:spPr>
          <a:xfrm flipV="1">
            <a:off x="7186456" y="4527993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 bwMode="auto">
          <a:xfrm>
            <a:off x="7052691" y="4253673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9221365" y="5855749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8825373" y="4885849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9214817" y="5832130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817" y="5832130"/>
                <a:ext cx="311150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/>
          <p:cNvCxnSpPr>
            <a:stCxn id="195" idx="0"/>
            <a:endCxn id="196" idx="2"/>
          </p:cNvCxnSpPr>
          <p:nvPr/>
        </p:nvCxnSpPr>
        <p:spPr>
          <a:xfrm flipV="1">
            <a:off x="9358525" y="5501773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6" idx="0"/>
            <a:endCxn id="200" idx="4"/>
          </p:cNvCxnSpPr>
          <p:nvPr/>
        </p:nvCxnSpPr>
        <p:spPr>
          <a:xfrm flipV="1">
            <a:off x="9358525" y="4521643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9224760" y="4247323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Curved Connector 201"/>
          <p:cNvCxnSpPr>
            <a:stCxn id="186" idx="6"/>
            <a:endCxn id="189" idx="1"/>
          </p:cNvCxnSpPr>
          <p:nvPr/>
        </p:nvCxnSpPr>
        <p:spPr>
          <a:xfrm>
            <a:off x="5886675" y="4399007"/>
            <a:ext cx="766629" cy="80115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193" idx="6"/>
            <a:endCxn id="196" idx="1"/>
          </p:cNvCxnSpPr>
          <p:nvPr/>
        </p:nvCxnSpPr>
        <p:spPr>
          <a:xfrm>
            <a:off x="7327011" y="4390833"/>
            <a:ext cx="1498362" cy="80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8135855" y="5756699"/>
            <a:ext cx="38995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733417" y="3589341"/>
            <a:ext cx="32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19760" y="3585670"/>
            <a:ext cx="3198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36092" y="3087790"/>
            <a:ext cx="3552" cy="51693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33417" y="3094140"/>
            <a:ext cx="17217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43200" y="3086481"/>
            <a:ext cx="1079" cy="5029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3053457" y="3284198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7" idx="0"/>
            <a:endCxn id="49" idx="4"/>
          </p:cNvCxnSpPr>
          <p:nvPr/>
        </p:nvCxnSpPr>
        <p:spPr>
          <a:xfrm flipV="1">
            <a:off x="3586609" y="2919992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 bwMode="auto">
          <a:xfrm>
            <a:off x="3452844" y="2645672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4737100" y="3556142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737100" y="3638692"/>
            <a:ext cx="1828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5212968" y="3300554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3" idx="0"/>
            <a:endCxn id="57" idx="4"/>
          </p:cNvCxnSpPr>
          <p:nvPr/>
        </p:nvCxnSpPr>
        <p:spPr>
          <a:xfrm flipV="1">
            <a:off x="5746120" y="2936348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 bwMode="auto">
          <a:xfrm>
            <a:off x="5612355" y="2662028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6653304" y="3292380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>
            <a:stCxn id="59" idx="0"/>
            <a:endCxn id="61" idx="4"/>
          </p:cNvCxnSpPr>
          <p:nvPr/>
        </p:nvCxnSpPr>
        <p:spPr>
          <a:xfrm flipV="1">
            <a:off x="7186456" y="2928174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7052691" y="2653854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8825373" y="3286030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>
            <a:stCxn id="63" idx="0"/>
            <a:endCxn id="65" idx="4"/>
          </p:cNvCxnSpPr>
          <p:nvPr/>
        </p:nvCxnSpPr>
        <p:spPr>
          <a:xfrm flipV="1">
            <a:off x="9358525" y="2921824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 bwMode="auto">
          <a:xfrm>
            <a:off x="9224760" y="2647504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7" name="Curved Connector 66"/>
          <p:cNvCxnSpPr>
            <a:stCxn id="57" idx="6"/>
            <a:endCxn id="59" idx="1"/>
          </p:cNvCxnSpPr>
          <p:nvPr/>
        </p:nvCxnSpPr>
        <p:spPr>
          <a:xfrm>
            <a:off x="5886675" y="2799188"/>
            <a:ext cx="766629" cy="80115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1" idx="6"/>
            <a:endCxn id="63" idx="1"/>
          </p:cNvCxnSpPr>
          <p:nvPr/>
        </p:nvCxnSpPr>
        <p:spPr>
          <a:xfrm>
            <a:off x="7327011" y="2791014"/>
            <a:ext cx="1498362" cy="80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135855" y="4156880"/>
            <a:ext cx="38995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193" idx="0"/>
            <a:endCxn id="59" idx="2"/>
          </p:cNvCxnSpPr>
          <p:nvPr/>
        </p:nvCxnSpPr>
        <p:spPr>
          <a:xfrm flipH="1" flipV="1">
            <a:off x="7186456" y="3908304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0" idx="0"/>
            <a:endCxn id="63" idx="2"/>
          </p:cNvCxnSpPr>
          <p:nvPr/>
        </p:nvCxnSpPr>
        <p:spPr>
          <a:xfrm flipH="1" flipV="1">
            <a:off x="9358525" y="3901954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86" idx="0"/>
            <a:endCxn id="53" idx="2"/>
          </p:cNvCxnSpPr>
          <p:nvPr/>
        </p:nvCxnSpPr>
        <p:spPr>
          <a:xfrm flipH="1" flipV="1">
            <a:off x="5746120" y="3916478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35" idx="0"/>
            <a:endCxn id="47" idx="2"/>
          </p:cNvCxnSpPr>
          <p:nvPr/>
        </p:nvCxnSpPr>
        <p:spPr>
          <a:xfrm flipH="1" flipV="1">
            <a:off x="3586609" y="3900122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3390138" y="2642978"/>
                <a:ext cx="311150" cy="304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138" y="2642978"/>
                <a:ext cx="311150" cy="3046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546899" y="2653854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99" y="2653854"/>
                <a:ext cx="311150" cy="3092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990328" y="2642494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28" y="2642494"/>
                <a:ext cx="311150" cy="30925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5546899" y="4256167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899" y="4256167"/>
                <a:ext cx="311150" cy="30925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6990328" y="4255928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328" y="4255928"/>
                <a:ext cx="311150" cy="30925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9166378" y="4248556"/>
                <a:ext cx="311150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78" y="4248556"/>
                <a:ext cx="311150" cy="301621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9166378" y="2648377"/>
                <a:ext cx="311150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6378" y="2648377"/>
                <a:ext cx="311150" cy="301621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904950" y="6740210"/>
                <a:ext cx="3363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𝑝𝑟𝑒𝑠𝑠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𝑅𝐻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𝑠𝑝𝑑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𝑠𝑜𝑙𝑎𝑟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𝑖𝑟𝑟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950" y="6740210"/>
                <a:ext cx="3363316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01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Unrolled Multi-Layer RNN to Output</a:t>
            </a:r>
            <a:endParaRPr lang="en-US" dirty="0"/>
          </a:p>
        </p:txBody>
      </p:sp>
      <p:sp>
        <p:nvSpPr>
          <p:cNvPr id="181" name="Oval 180"/>
          <p:cNvSpPr/>
          <p:nvPr/>
        </p:nvSpPr>
        <p:spPr bwMode="auto">
          <a:xfrm>
            <a:off x="2514201" y="5499059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Rounded Rectangle 181"/>
          <p:cNvSpPr/>
          <p:nvPr/>
        </p:nvSpPr>
        <p:spPr>
          <a:xfrm>
            <a:off x="2118209" y="4529159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/>
              <p:cNvSpPr txBox="1"/>
              <p:nvPr/>
            </p:nvSpPr>
            <p:spPr>
              <a:xfrm>
                <a:off x="2507653" y="5475440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3" name="TextBox 1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7653" y="5475440"/>
                <a:ext cx="311150" cy="27699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Arrow Connector 183"/>
          <p:cNvCxnSpPr>
            <a:stCxn id="181" idx="0"/>
            <a:endCxn id="182" idx="2"/>
          </p:cNvCxnSpPr>
          <p:nvPr/>
        </p:nvCxnSpPr>
        <p:spPr>
          <a:xfrm flipV="1">
            <a:off x="2651361" y="5145083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82" idx="0"/>
            <a:endCxn id="186" idx="4"/>
          </p:cNvCxnSpPr>
          <p:nvPr/>
        </p:nvCxnSpPr>
        <p:spPr>
          <a:xfrm flipV="1">
            <a:off x="2651361" y="4164953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Oval 185"/>
          <p:cNvSpPr/>
          <p:nvPr/>
        </p:nvSpPr>
        <p:spPr bwMode="auto">
          <a:xfrm>
            <a:off x="2517596" y="3890633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8" name="Oval 187"/>
          <p:cNvSpPr/>
          <p:nvPr/>
        </p:nvSpPr>
        <p:spPr bwMode="auto">
          <a:xfrm>
            <a:off x="3954537" y="549088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3558545" y="4520985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/>
              <p:cNvSpPr txBox="1"/>
              <p:nvPr/>
            </p:nvSpPr>
            <p:spPr>
              <a:xfrm>
                <a:off x="3947989" y="5467266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0" name="TextBox 1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989" y="5467266"/>
                <a:ext cx="311150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1" name="Straight Arrow Connector 190"/>
          <p:cNvCxnSpPr>
            <a:stCxn id="188" idx="0"/>
            <a:endCxn id="189" idx="2"/>
          </p:cNvCxnSpPr>
          <p:nvPr/>
        </p:nvCxnSpPr>
        <p:spPr>
          <a:xfrm flipV="1">
            <a:off x="4091697" y="5136909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9" idx="0"/>
            <a:endCxn id="193" idx="4"/>
          </p:cNvCxnSpPr>
          <p:nvPr/>
        </p:nvCxnSpPr>
        <p:spPr>
          <a:xfrm flipV="1">
            <a:off x="4091697" y="4156779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Oval 192"/>
          <p:cNvSpPr/>
          <p:nvPr/>
        </p:nvSpPr>
        <p:spPr bwMode="auto">
          <a:xfrm>
            <a:off x="3957932" y="3882459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6126606" y="548453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5730614" y="4514635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TextBox 196"/>
              <p:cNvSpPr txBox="1"/>
              <p:nvPr/>
            </p:nvSpPr>
            <p:spPr>
              <a:xfrm>
                <a:off x="6120058" y="5460916"/>
                <a:ext cx="3111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7" name="TextBox 1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58" y="5460916"/>
                <a:ext cx="311150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Straight Arrow Connector 197"/>
          <p:cNvCxnSpPr>
            <a:stCxn id="195" idx="0"/>
            <a:endCxn id="196" idx="2"/>
          </p:cNvCxnSpPr>
          <p:nvPr/>
        </p:nvCxnSpPr>
        <p:spPr>
          <a:xfrm flipV="1">
            <a:off x="6263766" y="5130559"/>
            <a:ext cx="0" cy="353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6" idx="0"/>
            <a:endCxn id="200" idx="4"/>
          </p:cNvCxnSpPr>
          <p:nvPr/>
        </p:nvCxnSpPr>
        <p:spPr>
          <a:xfrm flipV="1">
            <a:off x="6263766" y="4150429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6130001" y="3876109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Curved Connector 201"/>
          <p:cNvCxnSpPr>
            <a:stCxn id="186" idx="6"/>
            <a:endCxn id="189" idx="1"/>
          </p:cNvCxnSpPr>
          <p:nvPr/>
        </p:nvCxnSpPr>
        <p:spPr>
          <a:xfrm>
            <a:off x="2791916" y="4027793"/>
            <a:ext cx="766629" cy="80115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Curved Connector 202"/>
          <p:cNvCxnSpPr>
            <a:stCxn id="193" idx="6"/>
            <a:endCxn id="196" idx="1"/>
          </p:cNvCxnSpPr>
          <p:nvPr/>
        </p:nvCxnSpPr>
        <p:spPr>
          <a:xfrm>
            <a:off x="4232252" y="4019619"/>
            <a:ext cx="1498362" cy="80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5041096" y="5385485"/>
            <a:ext cx="38995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2118209" y="2929340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3" idx="0"/>
            <a:endCxn id="57" idx="4"/>
          </p:cNvCxnSpPr>
          <p:nvPr/>
        </p:nvCxnSpPr>
        <p:spPr>
          <a:xfrm flipV="1">
            <a:off x="2651361" y="2565134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 bwMode="auto">
          <a:xfrm>
            <a:off x="2517596" y="2290814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3558545" y="2921166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Arrow Connector 59"/>
          <p:cNvCxnSpPr>
            <a:stCxn id="59" idx="0"/>
            <a:endCxn id="61" idx="4"/>
          </p:cNvCxnSpPr>
          <p:nvPr/>
        </p:nvCxnSpPr>
        <p:spPr>
          <a:xfrm flipV="1">
            <a:off x="4091697" y="2556960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957932" y="2282640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730614" y="2914816"/>
            <a:ext cx="1066303" cy="61592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/>
          <p:cNvCxnSpPr>
            <a:stCxn id="63" idx="0"/>
            <a:endCxn id="65" idx="4"/>
          </p:cNvCxnSpPr>
          <p:nvPr/>
        </p:nvCxnSpPr>
        <p:spPr>
          <a:xfrm flipV="1">
            <a:off x="6263766" y="2550610"/>
            <a:ext cx="3395" cy="36420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 bwMode="auto">
          <a:xfrm>
            <a:off x="6130001" y="2276290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7" name="Curved Connector 66"/>
          <p:cNvCxnSpPr>
            <a:stCxn id="57" idx="6"/>
            <a:endCxn id="59" idx="1"/>
          </p:cNvCxnSpPr>
          <p:nvPr/>
        </p:nvCxnSpPr>
        <p:spPr>
          <a:xfrm>
            <a:off x="2791916" y="2427974"/>
            <a:ext cx="766629" cy="80115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61" idx="6"/>
            <a:endCxn id="63" idx="1"/>
          </p:cNvCxnSpPr>
          <p:nvPr/>
        </p:nvCxnSpPr>
        <p:spPr>
          <a:xfrm>
            <a:off x="4232252" y="2419800"/>
            <a:ext cx="1498362" cy="8029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041096" y="3785666"/>
            <a:ext cx="389954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193" idx="0"/>
            <a:endCxn id="59" idx="2"/>
          </p:cNvCxnSpPr>
          <p:nvPr/>
        </p:nvCxnSpPr>
        <p:spPr>
          <a:xfrm flipH="1" flipV="1">
            <a:off x="4091697" y="3537090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200" idx="0"/>
            <a:endCxn id="63" idx="2"/>
          </p:cNvCxnSpPr>
          <p:nvPr/>
        </p:nvCxnSpPr>
        <p:spPr>
          <a:xfrm flipH="1" flipV="1">
            <a:off x="6263766" y="3530740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86" idx="0"/>
            <a:endCxn id="53" idx="2"/>
          </p:cNvCxnSpPr>
          <p:nvPr/>
        </p:nvCxnSpPr>
        <p:spPr>
          <a:xfrm flipH="1" flipV="1">
            <a:off x="2651361" y="3545264"/>
            <a:ext cx="3395" cy="3453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2452140" y="2282640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140" y="2282640"/>
                <a:ext cx="311150" cy="3092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3895569" y="2271280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69" y="2271280"/>
                <a:ext cx="311150" cy="3092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2452140" y="3884953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140" y="3884953"/>
                <a:ext cx="311150" cy="30925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3895569" y="3884714"/>
                <a:ext cx="311150" cy="3092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569" y="3884714"/>
                <a:ext cx="311150" cy="30925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6071619" y="3877342"/>
                <a:ext cx="311150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19" y="3877342"/>
                <a:ext cx="311150" cy="30162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6071619" y="2277163"/>
                <a:ext cx="311150" cy="301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1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US" sz="11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19" y="2277163"/>
                <a:ext cx="311150" cy="301621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 bwMode="auto">
          <a:xfrm>
            <a:off x="8661526" y="1935775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Oval 72"/>
          <p:cNvSpPr/>
          <p:nvPr/>
        </p:nvSpPr>
        <p:spPr bwMode="auto">
          <a:xfrm>
            <a:off x="8661817" y="3511346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4" name="Oval 73"/>
          <p:cNvSpPr/>
          <p:nvPr/>
        </p:nvSpPr>
        <p:spPr bwMode="auto">
          <a:xfrm>
            <a:off x="8660728" y="3873892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5" name="Oval 74"/>
          <p:cNvSpPr/>
          <p:nvPr/>
        </p:nvSpPr>
        <p:spPr bwMode="auto">
          <a:xfrm>
            <a:off x="8661526" y="4224439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6" name="Oval 75"/>
          <p:cNvSpPr/>
          <p:nvPr/>
        </p:nvSpPr>
        <p:spPr bwMode="auto">
          <a:xfrm>
            <a:off x="8661864" y="5828223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653226" y="1982123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8</a:t>
            </a:r>
            <a:r>
              <a:rPr lang="en-US" sz="1200" b="1" u="sng" dirty="0" smtClean="0"/>
              <a:t>-Node Output Layer</a:t>
            </a:r>
            <a:endParaRPr lang="en-US" sz="1200" b="1" u="sng" dirty="0"/>
          </a:p>
        </p:txBody>
      </p:sp>
      <p:sp>
        <p:nvSpPr>
          <p:cNvPr id="79" name="Oval 78"/>
          <p:cNvSpPr/>
          <p:nvPr/>
        </p:nvSpPr>
        <p:spPr bwMode="auto">
          <a:xfrm>
            <a:off x="9961113" y="3704704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1" name="Straight Arrow Connector 80"/>
          <p:cNvCxnSpPr>
            <a:stCxn id="72" idx="6"/>
            <a:endCxn id="79" idx="2"/>
          </p:cNvCxnSpPr>
          <p:nvPr/>
        </p:nvCxnSpPr>
        <p:spPr bwMode="auto">
          <a:xfrm>
            <a:off x="8935846" y="2072935"/>
            <a:ext cx="1025267" cy="17689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2" name="Straight Arrow Connector 81"/>
          <p:cNvCxnSpPr>
            <a:stCxn id="75" idx="6"/>
            <a:endCxn id="79" idx="2"/>
          </p:cNvCxnSpPr>
          <p:nvPr/>
        </p:nvCxnSpPr>
        <p:spPr bwMode="auto">
          <a:xfrm flipV="1">
            <a:off x="8935846" y="3841864"/>
            <a:ext cx="1025267" cy="5197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3" name="Straight Arrow Connector 82"/>
          <p:cNvCxnSpPr>
            <a:stCxn id="73" idx="6"/>
            <a:endCxn id="79" idx="2"/>
          </p:cNvCxnSpPr>
          <p:nvPr/>
        </p:nvCxnSpPr>
        <p:spPr bwMode="auto">
          <a:xfrm>
            <a:off x="8936137" y="3648506"/>
            <a:ext cx="1024976" cy="1933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stCxn id="76" idx="6"/>
            <a:endCxn id="79" idx="2"/>
          </p:cNvCxnSpPr>
          <p:nvPr/>
        </p:nvCxnSpPr>
        <p:spPr bwMode="auto">
          <a:xfrm flipV="1">
            <a:off x="8936184" y="3841864"/>
            <a:ext cx="102492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2" name="Straight Arrow Connector 91"/>
          <p:cNvCxnSpPr>
            <a:stCxn id="74" idx="6"/>
            <a:endCxn id="79" idx="2"/>
          </p:cNvCxnSpPr>
          <p:nvPr/>
        </p:nvCxnSpPr>
        <p:spPr bwMode="auto">
          <a:xfrm flipV="1">
            <a:off x="8935048" y="3841864"/>
            <a:ext cx="1026065" cy="1691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3" name="TextBox 92"/>
          <p:cNvSpPr txBox="1"/>
          <p:nvPr/>
        </p:nvSpPr>
        <p:spPr>
          <a:xfrm>
            <a:off x="8638093" y="2261765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638384" y="4566523"/>
            <a:ext cx="3232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  <a:endParaRPr lang="en-US" sz="1200" b="1" dirty="0" smtClean="0"/>
          </a:p>
        </p:txBody>
      </p:sp>
      <p:sp>
        <p:nvSpPr>
          <p:cNvPr id="95" name="Oval 94"/>
          <p:cNvSpPr/>
          <p:nvPr/>
        </p:nvSpPr>
        <p:spPr bwMode="auto">
          <a:xfrm>
            <a:off x="9961113" y="3367132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6" name="Oval 95"/>
          <p:cNvSpPr/>
          <p:nvPr/>
        </p:nvSpPr>
        <p:spPr bwMode="auto">
          <a:xfrm>
            <a:off x="9967801" y="4047525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9967801" y="438587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9961113" y="3033286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9" name="Oval 98"/>
          <p:cNvSpPr/>
          <p:nvPr/>
        </p:nvSpPr>
        <p:spPr bwMode="auto">
          <a:xfrm>
            <a:off x="9963693" y="4724233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0" name="Oval 99"/>
          <p:cNvSpPr/>
          <p:nvPr/>
        </p:nvSpPr>
        <p:spPr bwMode="auto">
          <a:xfrm>
            <a:off x="9961451" y="2690692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1" name="Straight Arrow Connector 100"/>
          <p:cNvCxnSpPr>
            <a:stCxn id="76" idx="6"/>
            <a:endCxn id="99" idx="2"/>
          </p:cNvCxnSpPr>
          <p:nvPr/>
        </p:nvCxnSpPr>
        <p:spPr bwMode="auto">
          <a:xfrm flipV="1">
            <a:off x="8936184" y="4861393"/>
            <a:ext cx="1027509" cy="110399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2" name="Straight Arrow Connector 101"/>
          <p:cNvCxnSpPr>
            <a:stCxn id="76" idx="6"/>
            <a:endCxn id="97" idx="2"/>
          </p:cNvCxnSpPr>
          <p:nvPr/>
        </p:nvCxnSpPr>
        <p:spPr bwMode="auto">
          <a:xfrm flipV="1">
            <a:off x="8936184" y="4523039"/>
            <a:ext cx="1031617" cy="14423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3" name="Straight Arrow Connector 102"/>
          <p:cNvCxnSpPr>
            <a:stCxn id="76" idx="6"/>
            <a:endCxn id="96" idx="2"/>
          </p:cNvCxnSpPr>
          <p:nvPr/>
        </p:nvCxnSpPr>
        <p:spPr bwMode="auto">
          <a:xfrm flipV="1">
            <a:off x="8936184" y="4184685"/>
            <a:ext cx="1031617" cy="178069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4" name="Straight Arrow Connector 103"/>
          <p:cNvCxnSpPr>
            <a:stCxn id="76" idx="6"/>
            <a:endCxn id="79" idx="2"/>
          </p:cNvCxnSpPr>
          <p:nvPr/>
        </p:nvCxnSpPr>
        <p:spPr bwMode="auto">
          <a:xfrm flipV="1">
            <a:off x="8936184" y="3841864"/>
            <a:ext cx="1024929" cy="21235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5" name="Straight Arrow Connector 104"/>
          <p:cNvCxnSpPr>
            <a:stCxn id="76" idx="6"/>
            <a:endCxn id="95" idx="2"/>
          </p:cNvCxnSpPr>
          <p:nvPr/>
        </p:nvCxnSpPr>
        <p:spPr bwMode="auto">
          <a:xfrm flipV="1">
            <a:off x="8936184" y="3504292"/>
            <a:ext cx="1024929" cy="24610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6" name="Straight Arrow Connector 105"/>
          <p:cNvCxnSpPr>
            <a:stCxn id="76" idx="6"/>
            <a:endCxn id="98" idx="2"/>
          </p:cNvCxnSpPr>
          <p:nvPr/>
        </p:nvCxnSpPr>
        <p:spPr bwMode="auto">
          <a:xfrm flipV="1">
            <a:off x="8936184" y="3170446"/>
            <a:ext cx="1024929" cy="27949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7" name="Straight Arrow Connector 106"/>
          <p:cNvCxnSpPr>
            <a:stCxn id="76" idx="6"/>
            <a:endCxn id="100" idx="2"/>
          </p:cNvCxnSpPr>
          <p:nvPr/>
        </p:nvCxnSpPr>
        <p:spPr bwMode="auto">
          <a:xfrm flipV="1">
            <a:off x="8936184" y="2827852"/>
            <a:ext cx="1025267" cy="31375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8" name="Straight Arrow Connector 107"/>
          <p:cNvCxnSpPr>
            <a:stCxn id="75" idx="6"/>
            <a:endCxn id="99" idx="2"/>
          </p:cNvCxnSpPr>
          <p:nvPr/>
        </p:nvCxnSpPr>
        <p:spPr bwMode="auto">
          <a:xfrm>
            <a:off x="8935846" y="4361599"/>
            <a:ext cx="1027847" cy="49979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9" name="Straight Arrow Connector 108"/>
          <p:cNvCxnSpPr>
            <a:stCxn id="75" idx="6"/>
            <a:endCxn id="97" idx="2"/>
          </p:cNvCxnSpPr>
          <p:nvPr/>
        </p:nvCxnSpPr>
        <p:spPr bwMode="auto">
          <a:xfrm>
            <a:off x="8935846" y="4361599"/>
            <a:ext cx="1031955" cy="16144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0" name="Straight Arrow Connector 109"/>
          <p:cNvCxnSpPr>
            <a:stCxn id="75" idx="6"/>
            <a:endCxn id="96" idx="2"/>
          </p:cNvCxnSpPr>
          <p:nvPr/>
        </p:nvCxnSpPr>
        <p:spPr bwMode="auto">
          <a:xfrm flipV="1">
            <a:off x="8935846" y="4184685"/>
            <a:ext cx="1031955" cy="1769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1" name="Straight Arrow Connector 110"/>
          <p:cNvCxnSpPr>
            <a:stCxn id="75" idx="6"/>
            <a:endCxn id="95" idx="2"/>
          </p:cNvCxnSpPr>
          <p:nvPr/>
        </p:nvCxnSpPr>
        <p:spPr bwMode="auto">
          <a:xfrm flipV="1">
            <a:off x="8935846" y="3504292"/>
            <a:ext cx="1025267" cy="8573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2" name="Straight Arrow Connector 111"/>
          <p:cNvCxnSpPr>
            <a:stCxn id="75" idx="6"/>
            <a:endCxn id="98" idx="2"/>
          </p:cNvCxnSpPr>
          <p:nvPr/>
        </p:nvCxnSpPr>
        <p:spPr bwMode="auto">
          <a:xfrm flipV="1">
            <a:off x="8935846" y="3170446"/>
            <a:ext cx="1025267" cy="119115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3" name="Straight Arrow Connector 112"/>
          <p:cNvCxnSpPr>
            <a:stCxn id="75" idx="6"/>
            <a:endCxn id="100" idx="2"/>
          </p:cNvCxnSpPr>
          <p:nvPr/>
        </p:nvCxnSpPr>
        <p:spPr bwMode="auto">
          <a:xfrm flipV="1">
            <a:off x="8935846" y="2827852"/>
            <a:ext cx="1025605" cy="15337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4" name="Straight Arrow Connector 113"/>
          <p:cNvCxnSpPr>
            <a:stCxn id="74" idx="6"/>
            <a:endCxn id="96" idx="2"/>
          </p:cNvCxnSpPr>
          <p:nvPr/>
        </p:nvCxnSpPr>
        <p:spPr bwMode="auto">
          <a:xfrm>
            <a:off x="8935048" y="4011052"/>
            <a:ext cx="1032753" cy="1736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>
            <a:stCxn id="74" idx="6"/>
            <a:endCxn id="97" idx="2"/>
          </p:cNvCxnSpPr>
          <p:nvPr/>
        </p:nvCxnSpPr>
        <p:spPr bwMode="auto">
          <a:xfrm>
            <a:off x="8935048" y="4011052"/>
            <a:ext cx="1032753" cy="5119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6" name="Straight Arrow Connector 115"/>
          <p:cNvCxnSpPr>
            <a:stCxn id="74" idx="6"/>
            <a:endCxn id="99" idx="2"/>
          </p:cNvCxnSpPr>
          <p:nvPr/>
        </p:nvCxnSpPr>
        <p:spPr bwMode="auto">
          <a:xfrm>
            <a:off x="8935048" y="4011052"/>
            <a:ext cx="1028645" cy="85034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7" name="Straight Arrow Connector 116"/>
          <p:cNvCxnSpPr>
            <a:stCxn id="74" idx="6"/>
            <a:endCxn id="95" idx="2"/>
          </p:cNvCxnSpPr>
          <p:nvPr/>
        </p:nvCxnSpPr>
        <p:spPr bwMode="auto">
          <a:xfrm flipV="1">
            <a:off x="8935048" y="3504292"/>
            <a:ext cx="1026065" cy="5067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8" name="Straight Arrow Connector 117"/>
          <p:cNvCxnSpPr>
            <a:stCxn id="74" idx="6"/>
            <a:endCxn id="98" idx="2"/>
          </p:cNvCxnSpPr>
          <p:nvPr/>
        </p:nvCxnSpPr>
        <p:spPr bwMode="auto">
          <a:xfrm flipV="1">
            <a:off x="8935048" y="3170446"/>
            <a:ext cx="1026065" cy="84060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0" name="Straight Arrow Connector 119"/>
          <p:cNvCxnSpPr>
            <a:stCxn id="74" idx="6"/>
            <a:endCxn id="100" idx="2"/>
          </p:cNvCxnSpPr>
          <p:nvPr/>
        </p:nvCxnSpPr>
        <p:spPr bwMode="auto">
          <a:xfrm flipV="1">
            <a:off x="8935048" y="2827852"/>
            <a:ext cx="1026403" cy="11832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1" name="Straight Arrow Connector 120"/>
          <p:cNvCxnSpPr>
            <a:stCxn id="73" idx="6"/>
            <a:endCxn id="100" idx="2"/>
          </p:cNvCxnSpPr>
          <p:nvPr/>
        </p:nvCxnSpPr>
        <p:spPr bwMode="auto">
          <a:xfrm flipV="1">
            <a:off x="8936137" y="2827852"/>
            <a:ext cx="1025314" cy="8206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73" idx="6"/>
            <a:endCxn id="98" idx="2"/>
          </p:cNvCxnSpPr>
          <p:nvPr/>
        </p:nvCxnSpPr>
        <p:spPr bwMode="auto">
          <a:xfrm flipV="1">
            <a:off x="8936137" y="3170446"/>
            <a:ext cx="1024976" cy="4780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3" name="Straight Arrow Connector 122"/>
          <p:cNvCxnSpPr>
            <a:stCxn id="73" idx="6"/>
            <a:endCxn id="95" idx="2"/>
          </p:cNvCxnSpPr>
          <p:nvPr/>
        </p:nvCxnSpPr>
        <p:spPr bwMode="auto">
          <a:xfrm flipV="1">
            <a:off x="8936137" y="3504292"/>
            <a:ext cx="1024976" cy="1442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4" name="Straight Arrow Connector 123"/>
          <p:cNvCxnSpPr>
            <a:stCxn id="73" idx="6"/>
            <a:endCxn id="96" idx="2"/>
          </p:cNvCxnSpPr>
          <p:nvPr/>
        </p:nvCxnSpPr>
        <p:spPr bwMode="auto">
          <a:xfrm>
            <a:off x="8936137" y="3648506"/>
            <a:ext cx="1031664" cy="5361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73" idx="6"/>
            <a:endCxn id="97" idx="2"/>
          </p:cNvCxnSpPr>
          <p:nvPr/>
        </p:nvCxnSpPr>
        <p:spPr bwMode="auto">
          <a:xfrm>
            <a:off x="8936137" y="3648506"/>
            <a:ext cx="1031664" cy="8745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6" name="Straight Arrow Connector 125"/>
          <p:cNvCxnSpPr>
            <a:stCxn id="73" idx="6"/>
            <a:endCxn id="99" idx="2"/>
          </p:cNvCxnSpPr>
          <p:nvPr/>
        </p:nvCxnSpPr>
        <p:spPr bwMode="auto">
          <a:xfrm>
            <a:off x="8936137" y="3648506"/>
            <a:ext cx="1027556" cy="12128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7" name="Straight Arrow Connector 126"/>
          <p:cNvCxnSpPr>
            <a:stCxn id="72" idx="6"/>
            <a:endCxn id="100" idx="2"/>
          </p:cNvCxnSpPr>
          <p:nvPr/>
        </p:nvCxnSpPr>
        <p:spPr bwMode="auto">
          <a:xfrm>
            <a:off x="8935846" y="2072935"/>
            <a:ext cx="1025605" cy="7549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72" idx="6"/>
            <a:endCxn id="98" idx="2"/>
          </p:cNvCxnSpPr>
          <p:nvPr/>
        </p:nvCxnSpPr>
        <p:spPr bwMode="auto">
          <a:xfrm>
            <a:off x="8935846" y="2072935"/>
            <a:ext cx="1025267" cy="109751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9" name="Straight Arrow Connector 128"/>
          <p:cNvCxnSpPr>
            <a:stCxn id="72" idx="6"/>
            <a:endCxn id="95" idx="2"/>
          </p:cNvCxnSpPr>
          <p:nvPr/>
        </p:nvCxnSpPr>
        <p:spPr bwMode="auto">
          <a:xfrm>
            <a:off x="8935846" y="2072935"/>
            <a:ext cx="1025267" cy="143135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0" name="Straight Arrow Connector 129"/>
          <p:cNvCxnSpPr>
            <a:stCxn id="72" idx="6"/>
            <a:endCxn id="96" idx="2"/>
          </p:cNvCxnSpPr>
          <p:nvPr/>
        </p:nvCxnSpPr>
        <p:spPr bwMode="auto">
          <a:xfrm>
            <a:off x="8935846" y="2072935"/>
            <a:ext cx="1031955" cy="21117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stCxn id="72" idx="6"/>
            <a:endCxn id="97" idx="2"/>
          </p:cNvCxnSpPr>
          <p:nvPr/>
        </p:nvCxnSpPr>
        <p:spPr bwMode="auto">
          <a:xfrm>
            <a:off x="8935846" y="2072935"/>
            <a:ext cx="1031955" cy="24501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3" name="Straight Arrow Connector 132"/>
          <p:cNvCxnSpPr>
            <a:stCxn id="72" idx="6"/>
            <a:endCxn id="99" idx="2"/>
          </p:cNvCxnSpPr>
          <p:nvPr/>
        </p:nvCxnSpPr>
        <p:spPr bwMode="auto">
          <a:xfrm>
            <a:off x="8935846" y="2072935"/>
            <a:ext cx="1027847" cy="27884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/>
              <p:cNvSpPr txBox="1"/>
              <p:nvPr/>
            </p:nvSpPr>
            <p:spPr>
              <a:xfrm>
                <a:off x="8232553" y="1556977"/>
                <a:ext cx="113067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u="sng" dirty="0" smtClean="0"/>
                  <a:t>N-Node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sz="1200" b="1" u="sng" dirty="0"/>
              </a:p>
            </p:txBody>
          </p:sp>
        </mc:Choice>
        <mc:Fallback xmlns="">
          <p:sp>
            <p:nvSpPr>
              <p:cNvPr id="134" name="TextBox 1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553" y="1556977"/>
                <a:ext cx="1130670" cy="276999"/>
              </a:xfrm>
              <a:prstGeom prst="rect">
                <a:avLst/>
              </a:prstGeom>
              <a:blipFill rotWithShape="0">
                <a:blip r:embed="rId11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/>
              <p:cNvSpPr txBox="1"/>
              <p:nvPr/>
            </p:nvSpPr>
            <p:spPr>
              <a:xfrm>
                <a:off x="10276979" y="3020647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8" name="TextBox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979" y="3020647"/>
                <a:ext cx="1644650" cy="300788"/>
              </a:xfrm>
              <a:prstGeom prst="rect">
                <a:avLst/>
              </a:prstGeom>
              <a:blipFill rotWithShape="0">
                <a:blip r:embed="rId12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/>
              <p:cNvSpPr txBox="1"/>
              <p:nvPr/>
            </p:nvSpPr>
            <p:spPr>
              <a:xfrm>
                <a:off x="10276979" y="267323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39" name="TextBox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979" y="2673234"/>
                <a:ext cx="1644650" cy="300788"/>
              </a:xfrm>
              <a:prstGeom prst="rect">
                <a:avLst/>
              </a:prstGeom>
              <a:blipFill rotWithShape="0">
                <a:blip r:embed="rId13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10276979" y="3356590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979" y="3356590"/>
                <a:ext cx="1644650" cy="300788"/>
              </a:xfrm>
              <a:prstGeom prst="rect">
                <a:avLst/>
              </a:prstGeom>
              <a:blipFill rotWithShape="0">
                <a:blip r:embed="rId14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10276979" y="3693647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4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6979" y="3693647"/>
                <a:ext cx="1644650" cy="300788"/>
              </a:xfrm>
              <a:prstGeom prst="rect">
                <a:avLst/>
              </a:prstGeom>
              <a:blipFill rotWithShape="0">
                <a:blip r:embed="rId15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10289679" y="4035140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5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679" y="4035140"/>
                <a:ext cx="1644650" cy="300788"/>
              </a:xfrm>
              <a:prstGeom prst="rect">
                <a:avLst/>
              </a:prstGeom>
              <a:blipFill rotWithShape="0">
                <a:blip r:embed="rId16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0289679" y="4372539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6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9679" y="4372539"/>
                <a:ext cx="1644650" cy="300788"/>
              </a:xfrm>
              <a:prstGeom prst="rect">
                <a:avLst/>
              </a:prstGeom>
              <a:blipFill rotWithShape="0">
                <a:blip r:embed="rId17"/>
                <a:stretch>
                  <a:fillRect l="-3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10283329" y="4710253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7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3329" y="4710253"/>
                <a:ext cx="1644650" cy="300788"/>
              </a:xfrm>
              <a:prstGeom prst="rect">
                <a:avLst/>
              </a:prstGeom>
              <a:blipFill rotWithShape="0">
                <a:blip r:embed="rId18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6" name="Oval 145"/>
          <p:cNvSpPr/>
          <p:nvPr/>
        </p:nvSpPr>
        <p:spPr bwMode="auto">
          <a:xfrm>
            <a:off x="9957343" y="5067955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10270629" y="505397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0629" y="5053975"/>
                <a:ext cx="1644650" cy="300788"/>
              </a:xfrm>
              <a:prstGeom prst="rect">
                <a:avLst/>
              </a:prstGeom>
              <a:blipFill rotWithShape="0">
                <a:blip r:embed="rId19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Arrow Connector 147"/>
          <p:cNvCxnSpPr>
            <a:stCxn id="72" idx="6"/>
            <a:endCxn id="146" idx="2"/>
          </p:cNvCxnSpPr>
          <p:nvPr/>
        </p:nvCxnSpPr>
        <p:spPr bwMode="auto">
          <a:xfrm>
            <a:off x="8935846" y="2072935"/>
            <a:ext cx="1021497" cy="313218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9" name="Straight Arrow Connector 148"/>
          <p:cNvCxnSpPr>
            <a:stCxn id="73" idx="6"/>
            <a:endCxn id="146" idx="2"/>
          </p:cNvCxnSpPr>
          <p:nvPr/>
        </p:nvCxnSpPr>
        <p:spPr bwMode="auto">
          <a:xfrm>
            <a:off x="8936137" y="3648506"/>
            <a:ext cx="1021206" cy="15566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0" name="Straight Arrow Connector 149"/>
          <p:cNvCxnSpPr>
            <a:stCxn id="74" idx="6"/>
            <a:endCxn id="146" idx="2"/>
          </p:cNvCxnSpPr>
          <p:nvPr/>
        </p:nvCxnSpPr>
        <p:spPr bwMode="auto">
          <a:xfrm>
            <a:off x="8935048" y="4011052"/>
            <a:ext cx="1022295" cy="11940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1" name="Straight Arrow Connector 150"/>
          <p:cNvCxnSpPr>
            <a:stCxn id="75" idx="6"/>
            <a:endCxn id="146" idx="2"/>
          </p:cNvCxnSpPr>
          <p:nvPr/>
        </p:nvCxnSpPr>
        <p:spPr bwMode="auto">
          <a:xfrm>
            <a:off x="8935846" y="4361599"/>
            <a:ext cx="1021497" cy="84351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2" name="Straight Arrow Connector 151"/>
          <p:cNvCxnSpPr>
            <a:stCxn id="76" idx="6"/>
            <a:endCxn id="146" idx="2"/>
          </p:cNvCxnSpPr>
          <p:nvPr/>
        </p:nvCxnSpPr>
        <p:spPr bwMode="auto">
          <a:xfrm flipV="1">
            <a:off x="8936184" y="5205115"/>
            <a:ext cx="1021159" cy="7602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3" name="Curved Connector 152"/>
          <p:cNvCxnSpPr>
            <a:stCxn id="90" idx="3"/>
            <a:endCxn id="154" idx="1"/>
          </p:cNvCxnSpPr>
          <p:nvPr/>
        </p:nvCxnSpPr>
        <p:spPr>
          <a:xfrm>
            <a:off x="6382769" y="2427974"/>
            <a:ext cx="1803892" cy="1591185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Left Brace 153"/>
          <p:cNvSpPr/>
          <p:nvPr/>
        </p:nvSpPr>
        <p:spPr>
          <a:xfrm>
            <a:off x="8186661" y="1935775"/>
            <a:ext cx="310536" cy="4166768"/>
          </a:xfrm>
          <a:prstGeom prst="leftBrace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71651" y="6570372"/>
                <a:ext cx="3363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𝑡𝑒𝑚𝑝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𝑝𝑟𝑒𝑠𝑠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𝑅𝐻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𝑤𝑖𝑛𝑑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𝑠𝑝𝑑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𝑠𝑜𝑙𝑎𝑟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𝑖𝑟𝑟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51" y="6570372"/>
                <a:ext cx="3363316" cy="276999"/>
              </a:xfrm>
              <a:prstGeom prst="rect">
                <a:avLst/>
              </a:prstGeom>
              <a:blipFill rotWithShape="0">
                <a:blip r:embed="rId2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" name="Oval 118"/>
          <p:cNvSpPr/>
          <p:nvPr/>
        </p:nvSpPr>
        <p:spPr bwMode="auto">
          <a:xfrm>
            <a:off x="1269953" y="2294524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279569" y="2305541"/>
            <a:ext cx="24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</a:t>
            </a:r>
            <a:endParaRPr lang="en-US" sz="1200" dirty="0"/>
          </a:p>
        </p:txBody>
      </p:sp>
      <p:cxnSp>
        <p:nvCxnSpPr>
          <p:cNvPr id="135" name="Curved Connector 134"/>
          <p:cNvCxnSpPr>
            <a:stCxn id="132" idx="3"/>
            <a:endCxn id="53" idx="1"/>
          </p:cNvCxnSpPr>
          <p:nvPr/>
        </p:nvCxnSpPr>
        <p:spPr>
          <a:xfrm>
            <a:off x="1528687" y="2444041"/>
            <a:ext cx="589522" cy="79326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 bwMode="auto">
          <a:xfrm>
            <a:off x="1256167" y="3905950"/>
            <a:ext cx="274320" cy="27432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265783" y="3916967"/>
            <a:ext cx="249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</a:t>
            </a:r>
            <a:endParaRPr lang="en-US" sz="1200" dirty="0"/>
          </a:p>
        </p:txBody>
      </p:sp>
      <p:cxnSp>
        <p:nvCxnSpPr>
          <p:cNvPr id="140" name="Curved Connector 139"/>
          <p:cNvCxnSpPr>
            <a:stCxn id="137" idx="3"/>
            <a:endCxn id="182" idx="1"/>
          </p:cNvCxnSpPr>
          <p:nvPr/>
        </p:nvCxnSpPr>
        <p:spPr>
          <a:xfrm>
            <a:off x="1514901" y="4055467"/>
            <a:ext cx="603308" cy="781654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58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Simple RNN, LSTM-RNN, and GRU-RNN Cells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4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RNN Cell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93468" y="3033854"/>
            <a:ext cx="2578482" cy="18873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057393" y="3028385"/>
            <a:ext cx="2578482" cy="18873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521318" y="3028385"/>
            <a:ext cx="2578482" cy="18873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RNN 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2652804" y="5652787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8" idx="0"/>
            <a:endCxn id="5" idx="2"/>
          </p:cNvCxnSpPr>
          <p:nvPr/>
        </p:nvCxnSpPr>
        <p:spPr>
          <a:xfrm flipV="1">
            <a:off x="2881404" y="4921250"/>
            <a:ext cx="1305" cy="731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0"/>
            <a:endCxn id="13" idx="4"/>
          </p:cNvCxnSpPr>
          <p:nvPr/>
        </p:nvCxnSpPr>
        <p:spPr>
          <a:xfrm flipV="1">
            <a:off x="2882709" y="2301878"/>
            <a:ext cx="3577" cy="731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2657686" y="1844678"/>
            <a:ext cx="457200" cy="45720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Curved Connector 13"/>
          <p:cNvCxnSpPr>
            <a:stCxn id="13" idx="6"/>
            <a:endCxn id="6" idx="1"/>
          </p:cNvCxnSpPr>
          <p:nvPr/>
        </p:nvCxnSpPr>
        <p:spPr>
          <a:xfrm>
            <a:off x="3114886" y="2073278"/>
            <a:ext cx="1942507" cy="1898805"/>
          </a:xfrm>
          <a:prstGeom prst="curvedConnector3">
            <a:avLst>
              <a:gd name="adj1" fmla="val 5719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656179" y="1912183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79" y="1912183"/>
                <a:ext cx="46017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649829" y="5718290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829" y="5718290"/>
                <a:ext cx="46017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 bwMode="auto">
          <a:xfrm>
            <a:off x="6117432" y="5647724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133507" y="5700527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507" y="5700527"/>
                <a:ext cx="46017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31" idx="0"/>
            <a:endCxn id="28" idx="4"/>
          </p:cNvCxnSpPr>
          <p:nvPr/>
        </p:nvCxnSpPr>
        <p:spPr>
          <a:xfrm flipV="1">
            <a:off x="6346032" y="2293018"/>
            <a:ext cx="19" cy="1525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6117451" y="1835818"/>
            <a:ext cx="457200" cy="45720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128644" y="1903323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644" y="1903323"/>
                <a:ext cx="46017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6046788" y="3818194"/>
            <a:ext cx="598487" cy="30777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tanh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23" idx="0"/>
            <a:endCxn id="31" idx="2"/>
          </p:cNvCxnSpPr>
          <p:nvPr/>
        </p:nvCxnSpPr>
        <p:spPr>
          <a:xfrm flipV="1">
            <a:off x="6346032" y="4125971"/>
            <a:ext cx="0" cy="152175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1"/>
            <a:endCxn id="31" idx="1"/>
          </p:cNvCxnSpPr>
          <p:nvPr/>
        </p:nvCxnSpPr>
        <p:spPr>
          <a:xfrm>
            <a:off x="5057393" y="3972083"/>
            <a:ext cx="98939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48"/>
          <p:cNvCxnSpPr>
            <a:stCxn id="29" idx="3"/>
            <a:endCxn id="7" idx="1"/>
          </p:cNvCxnSpPr>
          <p:nvPr/>
        </p:nvCxnSpPr>
        <p:spPr>
          <a:xfrm>
            <a:off x="6588819" y="2057212"/>
            <a:ext cx="1932499" cy="1914871"/>
          </a:xfrm>
          <a:prstGeom prst="curvedConnector3">
            <a:avLst>
              <a:gd name="adj1" fmla="val 57558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 bwMode="auto">
          <a:xfrm>
            <a:off x="9584532" y="5647724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5" name="Straight Arrow Connector 54"/>
          <p:cNvCxnSpPr>
            <a:stCxn id="53" idx="0"/>
            <a:endCxn id="7" idx="2"/>
          </p:cNvCxnSpPr>
          <p:nvPr/>
        </p:nvCxnSpPr>
        <p:spPr>
          <a:xfrm flipH="1" flipV="1">
            <a:off x="9810559" y="4915781"/>
            <a:ext cx="2573" cy="7319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7" idx="0"/>
            <a:endCxn id="59" idx="4"/>
          </p:cNvCxnSpPr>
          <p:nvPr/>
        </p:nvCxnSpPr>
        <p:spPr>
          <a:xfrm flipV="1">
            <a:off x="9810559" y="2293018"/>
            <a:ext cx="1105" cy="7353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 bwMode="auto">
          <a:xfrm>
            <a:off x="9583064" y="1835818"/>
            <a:ext cx="457200" cy="45720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9581557" y="1903323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1557" y="1903323"/>
                <a:ext cx="46017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9565482" y="5700526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482" y="5700526"/>
                <a:ext cx="46017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8449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LSTM-RNN Cell (NOT FINISHED)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10918" y="3033854"/>
            <a:ext cx="2578482" cy="18873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LSTM-RNN 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605054" y="5652787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8" idx="0"/>
          </p:cNvCxnSpPr>
          <p:nvPr/>
        </p:nvCxnSpPr>
        <p:spPr>
          <a:xfrm flipV="1">
            <a:off x="1833654" y="4921250"/>
            <a:ext cx="1305" cy="731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4"/>
          </p:cNvCxnSpPr>
          <p:nvPr/>
        </p:nvCxnSpPr>
        <p:spPr>
          <a:xfrm flipV="1">
            <a:off x="3479609" y="2301878"/>
            <a:ext cx="3577" cy="731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3254586" y="1844678"/>
            <a:ext cx="457200" cy="45720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253079" y="1912183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079" y="1912183"/>
                <a:ext cx="460175" cy="30777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02079" y="5718290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79" y="5718290"/>
                <a:ext cx="460175" cy="30777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5041541" y="3033854"/>
            <a:ext cx="2578482" cy="18873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135677" y="5652787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" name="Straight Arrow Connector 36"/>
          <p:cNvCxnSpPr>
            <a:endCxn id="38" idx="4"/>
          </p:cNvCxnSpPr>
          <p:nvPr/>
        </p:nvCxnSpPr>
        <p:spPr>
          <a:xfrm flipV="1">
            <a:off x="7080082" y="2301878"/>
            <a:ext cx="3577" cy="731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 bwMode="auto">
          <a:xfrm>
            <a:off x="6855059" y="1844678"/>
            <a:ext cx="457200" cy="45720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8738910" y="2946917"/>
            <a:ext cx="2578482" cy="188739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LSTM-RNN Cell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8833046" y="5565850"/>
            <a:ext cx="457200" cy="4572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" name="Straight Arrow Connector 43"/>
          <p:cNvCxnSpPr>
            <a:stCxn id="43" idx="0"/>
          </p:cNvCxnSpPr>
          <p:nvPr/>
        </p:nvCxnSpPr>
        <p:spPr>
          <a:xfrm flipV="1">
            <a:off x="9061646" y="4834313"/>
            <a:ext cx="1305" cy="73153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6" idx="4"/>
          </p:cNvCxnSpPr>
          <p:nvPr/>
        </p:nvCxnSpPr>
        <p:spPr>
          <a:xfrm flipV="1">
            <a:off x="10929851" y="2214941"/>
            <a:ext cx="3577" cy="7319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 bwMode="auto">
          <a:xfrm>
            <a:off x="10704828" y="1757741"/>
            <a:ext cx="457200" cy="457200"/>
          </a:xfrm>
          <a:prstGeom prst="ellipse">
            <a:avLst/>
          </a:prstGeom>
          <a:solidFill>
            <a:srgbClr val="BC83F5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10703321" y="1825246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3321" y="1825246"/>
                <a:ext cx="460175" cy="30777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8830071" y="5631353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071" y="5631353"/>
                <a:ext cx="460175" cy="30777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urved Connector 53"/>
          <p:cNvCxnSpPr>
            <a:stCxn id="20" idx="3"/>
          </p:cNvCxnSpPr>
          <p:nvPr/>
        </p:nvCxnSpPr>
        <p:spPr>
          <a:xfrm>
            <a:off x="3713254" y="2066072"/>
            <a:ext cx="1419448" cy="130577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/>
          <p:nvPr/>
        </p:nvCxnSpPr>
        <p:spPr>
          <a:xfrm>
            <a:off x="7313727" y="2066072"/>
            <a:ext cx="1516344" cy="123592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153654" y="5703385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654" y="5703385"/>
                <a:ext cx="460175" cy="3077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6860060" y="1919864"/>
                <a:ext cx="4601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60" y="1919864"/>
                <a:ext cx="460175" cy="30777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5041541" y="3365500"/>
            <a:ext cx="1737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041541" y="4591050"/>
            <a:ext cx="15544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2" idx="4"/>
          </p:cNvCxnSpPr>
          <p:nvPr/>
        </p:nvCxnSpPr>
        <p:spPr>
          <a:xfrm flipV="1">
            <a:off x="5455717" y="3459480"/>
            <a:ext cx="0" cy="11315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364277" y="3276600"/>
            <a:ext cx="182880" cy="18288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/>
          <p:cNvCxnSpPr>
            <a:stCxn id="34" idx="0"/>
          </p:cNvCxnSpPr>
          <p:nvPr/>
        </p:nvCxnSpPr>
        <p:spPr>
          <a:xfrm flipV="1">
            <a:off x="5364277" y="4834313"/>
            <a:ext cx="0" cy="8184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364277" y="4591050"/>
            <a:ext cx="0" cy="33020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5770677" y="3887655"/>
            <a:ext cx="1473" cy="7040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97" idx="4"/>
          </p:cNvCxnSpPr>
          <p:nvPr/>
        </p:nvCxnSpPr>
        <p:spPr>
          <a:xfrm flipV="1">
            <a:off x="6230768" y="3456940"/>
            <a:ext cx="0" cy="11341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6139328" y="3274060"/>
            <a:ext cx="182880" cy="18288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6139328" y="3808915"/>
            <a:ext cx="182880" cy="18288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Arrow Connector 103"/>
          <p:cNvCxnSpPr>
            <a:endCxn id="101" idx="2"/>
          </p:cNvCxnSpPr>
          <p:nvPr/>
        </p:nvCxnSpPr>
        <p:spPr>
          <a:xfrm>
            <a:off x="5770677" y="3900355"/>
            <a:ext cx="36865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683132" y="4040909"/>
            <a:ext cx="185683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1100" dirty="0" smtClean="0"/>
              <a:t>σ</a:t>
            </a:r>
            <a:endParaRPr lang="en-US" sz="1050" dirty="0"/>
          </a:p>
        </p:txBody>
      </p:sp>
      <p:sp>
        <p:nvSpPr>
          <p:cNvPr id="113" name="TextBox 112"/>
          <p:cNvSpPr txBox="1"/>
          <p:nvPr/>
        </p:nvSpPr>
        <p:spPr>
          <a:xfrm>
            <a:off x="5361560" y="4047218"/>
            <a:ext cx="185683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1100" dirty="0" smtClean="0"/>
              <a:t>σ</a:t>
            </a:r>
            <a:endParaRPr lang="en-US" sz="1050" dirty="0"/>
          </a:p>
        </p:txBody>
      </p:sp>
      <p:sp>
        <p:nvSpPr>
          <p:cNvPr id="114" name="TextBox 113"/>
          <p:cNvSpPr txBox="1"/>
          <p:nvPr/>
        </p:nvSpPr>
        <p:spPr>
          <a:xfrm>
            <a:off x="5977624" y="4039072"/>
            <a:ext cx="506287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tanh</a:t>
            </a:r>
            <a:endParaRPr lang="en-US" sz="105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6458199" y="4594195"/>
            <a:ext cx="2743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6716827" y="3894005"/>
            <a:ext cx="1473" cy="7040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623985" y="4039072"/>
            <a:ext cx="185683" cy="2616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l-GR" sz="1100" dirty="0" smtClean="0"/>
              <a:t>σ</a:t>
            </a:r>
            <a:endParaRPr lang="en-US" sz="1050" dirty="0"/>
          </a:p>
        </p:txBody>
      </p:sp>
      <p:sp>
        <p:nvSpPr>
          <p:cNvPr id="127" name="Oval 126"/>
          <p:cNvSpPr/>
          <p:nvPr/>
        </p:nvSpPr>
        <p:spPr>
          <a:xfrm>
            <a:off x="6897387" y="3812406"/>
            <a:ext cx="182880" cy="182880"/>
          </a:xfrm>
          <a:prstGeom prst="ellipse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/>
          <p:cNvCxnSpPr>
            <a:endCxn id="127" idx="2"/>
          </p:cNvCxnSpPr>
          <p:nvPr/>
        </p:nvCxnSpPr>
        <p:spPr>
          <a:xfrm>
            <a:off x="6708230" y="3903846"/>
            <a:ext cx="1891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692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Simple Training and Testing Diagrams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Simple-RNN Cell Colah’s Blog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599" y="2158402"/>
            <a:ext cx="9582151" cy="36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81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Simple-RNN Cell Colah’s Blog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75"/>
          <a:stretch/>
        </p:blipFill>
        <p:spPr>
          <a:xfrm>
            <a:off x="4001293" y="1898650"/>
            <a:ext cx="6349207" cy="40529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66876" y="2000624"/>
            <a:ext cx="463781" cy="907676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826501" y="1477123"/>
            <a:ext cx="435907" cy="4532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45551" y="1933367"/>
            <a:ext cx="322356" cy="67257"/>
          </a:xfrm>
          <a:prstGeom prst="rect">
            <a:avLst/>
          </a:prstGeom>
          <a:solidFill>
            <a:srgbClr val="6E8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001293" y="5505333"/>
                <a:ext cx="40243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293" y="5505333"/>
                <a:ext cx="402432" cy="3794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3462735" y="2952750"/>
            <a:ext cx="603250" cy="40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387536" y="2528837"/>
                <a:ext cx="560575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536" y="2528837"/>
                <a:ext cx="560575" cy="379463"/>
              </a:xfrm>
              <a:prstGeom prst="rect">
                <a:avLst/>
              </a:prstGeom>
              <a:blipFill rotWithShape="0">
                <a:blip r:embed="rId4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954418" y="2492562"/>
                <a:ext cx="3960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418" y="2492562"/>
                <a:ext cx="396082" cy="3794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058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LSTM-RNN Cell Colah’s Blog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7" y="2137925"/>
            <a:ext cx="9656763" cy="366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2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LSTM-RNN Cell Colah’s Blog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937" y="1470024"/>
            <a:ext cx="6450014" cy="48818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14650" y="2825750"/>
                <a:ext cx="515937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50" y="2825750"/>
                <a:ext cx="515937" cy="379463"/>
              </a:xfrm>
              <a:prstGeom prst="rect">
                <a:avLst/>
              </a:prstGeom>
              <a:blipFill rotWithShape="0">
                <a:blip r:embed="rId3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914649" y="5041900"/>
                <a:ext cx="515937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649" y="5041900"/>
                <a:ext cx="515937" cy="379463"/>
              </a:xfrm>
              <a:prstGeom prst="rect">
                <a:avLst/>
              </a:prstGeom>
              <a:blipFill rotWithShape="0">
                <a:blip r:embed="rId4"/>
                <a:stretch>
                  <a:fillRect r="-1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15519" y="6004203"/>
                <a:ext cx="40243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519" y="6004203"/>
                <a:ext cx="402432" cy="3794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408319" y="4988203"/>
                <a:ext cx="3960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8319" y="4988203"/>
                <a:ext cx="396082" cy="3794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34501" y="2669444"/>
                <a:ext cx="419100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1" y="2669444"/>
                <a:ext cx="419100" cy="3794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074819" y="1505107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4819" y="1505107"/>
                <a:ext cx="357982" cy="37946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/>
          <p:cNvCxnSpPr/>
          <p:nvPr/>
        </p:nvCxnSpPr>
        <p:spPr>
          <a:xfrm>
            <a:off x="2946400" y="5486400"/>
            <a:ext cx="603250" cy="40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46400" y="3263900"/>
            <a:ext cx="603250" cy="407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836755" y="4138490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6755" y="4138490"/>
                <a:ext cx="357982" cy="379463"/>
              </a:xfrm>
              <a:prstGeom prst="rect">
                <a:avLst/>
              </a:prstGeom>
              <a:blipFill rotWithShape="0">
                <a:blip r:embed="rId9"/>
                <a:stretch>
                  <a:fillRect l="-508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42190" y="4138489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190" y="4138489"/>
                <a:ext cx="357982" cy="37946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11060" y="4138488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1060" y="4138488"/>
                <a:ext cx="357982" cy="379463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737500" y="4373551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500" y="4373551"/>
                <a:ext cx="357982" cy="379463"/>
              </a:xfrm>
              <a:prstGeom prst="rect">
                <a:avLst/>
              </a:prstGeom>
              <a:blipFill rotWithShape="0">
                <a:blip r:embed="rId1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8506527" y="2521324"/>
            <a:ext cx="267680" cy="591851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439151" y="1445373"/>
            <a:ext cx="435907" cy="10150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451851" y="2460417"/>
            <a:ext cx="322356" cy="67257"/>
          </a:xfrm>
          <a:prstGeom prst="rect">
            <a:avLst/>
          </a:prstGeom>
          <a:solidFill>
            <a:srgbClr val="6E8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498239" y="3338169"/>
            <a:ext cx="267680" cy="2102244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9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GRU-RNN Cell Colah’s Blog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612" y="2362826"/>
            <a:ext cx="9621838" cy="321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GRU-RNN Cell Colah’s Blog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1458912"/>
            <a:ext cx="7164388" cy="49313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87653" y="3822700"/>
            <a:ext cx="388471" cy="508000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740585" y="3970623"/>
                <a:ext cx="40243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0585" y="3970623"/>
                <a:ext cx="402432" cy="37946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6748182" y="3876486"/>
            <a:ext cx="388471" cy="454213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13130" y="3985094"/>
                <a:ext cx="40243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130" y="3985094"/>
                <a:ext cx="402432" cy="3794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728447" y="4084167"/>
            <a:ext cx="388471" cy="281642"/>
          </a:xfrm>
          <a:prstGeom prst="rect">
            <a:avLst/>
          </a:prstGeom>
          <a:solidFill>
            <a:srgbClr val="E1F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72710" y="3986346"/>
                <a:ext cx="40243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710" y="3986346"/>
                <a:ext cx="402432" cy="3794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4139453" y="6032465"/>
            <a:ext cx="388471" cy="3577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24212" y="2345730"/>
            <a:ext cx="915241" cy="4445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524267" y="1458912"/>
            <a:ext cx="915241" cy="4445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9081526" y="1533677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526" y="1533677"/>
                <a:ext cx="357982" cy="37946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42407" y="5913719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2407" y="5913719"/>
                <a:ext cx="357982" cy="37946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661659" y="2410802"/>
                <a:ext cx="560575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1659" y="2410802"/>
                <a:ext cx="560575" cy="379463"/>
              </a:xfrm>
              <a:prstGeom prst="rect">
                <a:avLst/>
              </a:prstGeom>
              <a:blipFill rotWithShape="0">
                <a:blip r:embed="rId8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596997" y="2990442"/>
                <a:ext cx="357982" cy="379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6997" y="2990442"/>
                <a:ext cx="357982" cy="37946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9471796" y="1546377"/>
            <a:ext cx="435907" cy="12714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20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Experimental Setup Figures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8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Original Figure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75723"/>
            <a:ext cx="12436475" cy="3563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80" y="3674872"/>
            <a:ext cx="20504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Target: Y-Tower</a:t>
            </a:r>
          </a:p>
          <a:p>
            <a:pPr algn="ctr"/>
            <a:r>
              <a:rPr lang="en-US" sz="1400" b="1" dirty="0" smtClean="0"/>
              <a:t>39.724623, -84.254897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241655" y="2675901"/>
            <a:ext cx="2050473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Platform: DELTA </a:t>
            </a:r>
          </a:p>
          <a:p>
            <a:pPr algn="ctr"/>
            <a:r>
              <a:rPr lang="en-US" sz="1400" b="1" dirty="0" smtClean="0"/>
              <a:t>5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Floor Fitz Hall</a:t>
            </a:r>
          </a:p>
          <a:p>
            <a:pPr algn="ctr"/>
            <a:r>
              <a:rPr lang="en-US" sz="1400" b="1" dirty="0" smtClean="0"/>
              <a:t>39.738326, </a:t>
            </a:r>
            <a:r>
              <a:rPr lang="en-US" sz="1400" b="1" dirty="0"/>
              <a:t>-</a:t>
            </a:r>
            <a:r>
              <a:rPr lang="en-US" sz="1400" b="1" dirty="0" smtClean="0"/>
              <a:t>84.182262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150758" y="3368235"/>
            <a:ext cx="22142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Platform: Weather Station</a:t>
            </a:r>
          </a:p>
          <a:p>
            <a:pPr algn="ctr"/>
            <a:r>
              <a:rPr lang="en-US" sz="1400" b="1" dirty="0" smtClean="0"/>
              <a:t>39.730228, </a:t>
            </a:r>
            <a:r>
              <a:rPr lang="en-US" sz="1400" b="1" dirty="0"/>
              <a:t>-</a:t>
            </a:r>
            <a:r>
              <a:rPr lang="en-US" sz="1400" b="1" dirty="0" smtClean="0"/>
              <a:t>84.079031</a:t>
            </a:r>
            <a:endParaRPr lang="en-US" sz="1400" b="1" dirty="0"/>
          </a:p>
        </p:txBody>
      </p:sp>
      <p:sp>
        <p:nvSpPr>
          <p:cNvPr id="9" name="Oval 8"/>
          <p:cNvSpPr/>
          <p:nvPr/>
        </p:nvSpPr>
        <p:spPr>
          <a:xfrm>
            <a:off x="129310" y="4627416"/>
            <a:ext cx="147782" cy="157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19109" y="3466736"/>
            <a:ext cx="147782" cy="157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106417" y="4170142"/>
            <a:ext cx="147782" cy="157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2"/>
          </p:cNvCxnSpPr>
          <p:nvPr/>
        </p:nvCxnSpPr>
        <p:spPr>
          <a:xfrm flipH="1">
            <a:off x="277093" y="3545245"/>
            <a:ext cx="4842016" cy="11606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" idx="6"/>
          </p:cNvCxnSpPr>
          <p:nvPr/>
        </p:nvCxnSpPr>
        <p:spPr>
          <a:xfrm flipH="1" flipV="1">
            <a:off x="5266891" y="3545245"/>
            <a:ext cx="6839527" cy="703406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9" idx="6"/>
          </p:cNvCxnSpPr>
          <p:nvPr/>
        </p:nvCxnSpPr>
        <p:spPr>
          <a:xfrm flipH="1">
            <a:off x="277092" y="4248651"/>
            <a:ext cx="11829325" cy="457274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0799041">
            <a:off x="2652485" y="3577422"/>
            <a:ext cx="1406091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Range: 6.40 km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 rot="21480000">
            <a:off x="4693157" y="4592838"/>
            <a:ext cx="1406091" cy="30777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Range: 15.05 km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 rot="360000">
            <a:off x="7872344" y="3500318"/>
            <a:ext cx="1406091" cy="30777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Range: 8.87 km</a:t>
            </a:r>
            <a:endParaRPr lang="en-US" sz="1400" b="1" dirty="0"/>
          </a:p>
        </p:txBody>
      </p:sp>
      <p:sp>
        <p:nvSpPr>
          <p:cNvPr id="33" name="Up-Down Arrow 32"/>
          <p:cNvSpPr/>
          <p:nvPr/>
        </p:nvSpPr>
        <p:spPr>
          <a:xfrm>
            <a:off x="7315388" y="2179777"/>
            <a:ext cx="340634" cy="845197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34"/>
          <p:cNvSpPr/>
          <p:nvPr/>
        </p:nvSpPr>
        <p:spPr>
          <a:xfrm rot="5400000">
            <a:off x="7320005" y="2175165"/>
            <a:ext cx="340634" cy="845197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300099" y="1792463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00099" y="2911714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803478" y="2371393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36681" y="2376014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766730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Figure for Journal Manuscript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59643" y="1875722"/>
            <a:ext cx="15012588" cy="43019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259644" y="5525137"/>
            <a:ext cx="20504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Target: Y-Tower</a:t>
            </a:r>
          </a:p>
          <a:p>
            <a:pPr algn="ctr"/>
            <a:r>
              <a:rPr lang="en-US" sz="1400" b="1" dirty="0" smtClean="0"/>
              <a:t>39.724623, -84.254897</a:t>
            </a:r>
            <a:endParaRPr 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946078" y="2942628"/>
            <a:ext cx="2050473" cy="73866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Platform: DELTA </a:t>
            </a:r>
          </a:p>
          <a:p>
            <a:pPr algn="ctr"/>
            <a:r>
              <a:rPr lang="en-US" sz="1400" b="1" dirty="0" smtClean="0"/>
              <a:t>5</a:t>
            </a:r>
            <a:r>
              <a:rPr lang="en-US" sz="1400" b="1" baseline="30000" dirty="0" smtClean="0"/>
              <a:t>th</a:t>
            </a:r>
            <a:r>
              <a:rPr lang="en-US" sz="1400" b="1" dirty="0" smtClean="0"/>
              <a:t> Floor Fitz Hall</a:t>
            </a:r>
          </a:p>
          <a:p>
            <a:pPr algn="ctr"/>
            <a:r>
              <a:rPr lang="en-US" sz="1400" b="1" dirty="0" smtClean="0"/>
              <a:t>39.738326, </a:t>
            </a:r>
            <a:r>
              <a:rPr lang="en-US" sz="1400" b="1" dirty="0"/>
              <a:t>-</a:t>
            </a:r>
            <a:r>
              <a:rPr lang="en-US" sz="1400" b="1" dirty="0" smtClean="0"/>
              <a:t>84.182262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529436" y="4900240"/>
            <a:ext cx="2214273" cy="52322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Platform: Weather Station</a:t>
            </a:r>
          </a:p>
          <a:p>
            <a:pPr algn="ctr"/>
            <a:r>
              <a:rPr lang="en-US" sz="1400" b="1" dirty="0" smtClean="0"/>
              <a:t>39.730228, </a:t>
            </a:r>
            <a:r>
              <a:rPr lang="en-US" sz="1400" b="1" dirty="0"/>
              <a:t>-</a:t>
            </a:r>
            <a:r>
              <a:rPr lang="en-US" sz="1400" b="1" dirty="0" smtClean="0"/>
              <a:t>84.079031</a:t>
            </a:r>
            <a:endParaRPr lang="en-US" sz="1400" b="1" dirty="0"/>
          </a:p>
        </p:txBody>
      </p:sp>
      <p:sp>
        <p:nvSpPr>
          <p:cNvPr id="9" name="Oval 8"/>
          <p:cNvSpPr/>
          <p:nvPr/>
        </p:nvSpPr>
        <p:spPr>
          <a:xfrm>
            <a:off x="-1071418" y="5266442"/>
            <a:ext cx="147782" cy="157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909630" y="3741289"/>
            <a:ext cx="147782" cy="157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381035" y="4650705"/>
            <a:ext cx="147782" cy="157018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2"/>
            <a:endCxn id="9" idx="6"/>
          </p:cNvCxnSpPr>
          <p:nvPr/>
        </p:nvCxnSpPr>
        <p:spPr>
          <a:xfrm flipH="1">
            <a:off x="-923636" y="3819798"/>
            <a:ext cx="5833266" cy="1525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2"/>
            <a:endCxn id="9" idx="6"/>
          </p:cNvCxnSpPr>
          <p:nvPr/>
        </p:nvCxnSpPr>
        <p:spPr>
          <a:xfrm flipH="1">
            <a:off x="-923636" y="4729214"/>
            <a:ext cx="14304671" cy="615737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20639800">
            <a:off x="2370747" y="4370127"/>
            <a:ext cx="1406091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Range: 6.40 km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 rot="21480000">
            <a:off x="4693157" y="5174730"/>
            <a:ext cx="1406091" cy="30777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Range: 15.05 km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 rot="360000">
            <a:off x="8251033" y="3842052"/>
            <a:ext cx="1406091" cy="30777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Range: 8.87 km</a:t>
            </a:r>
            <a:endParaRPr lang="en-US" sz="1400" b="1" dirty="0"/>
          </a:p>
        </p:txBody>
      </p:sp>
      <p:sp>
        <p:nvSpPr>
          <p:cNvPr id="33" name="Up-Down Arrow 32"/>
          <p:cNvSpPr/>
          <p:nvPr/>
        </p:nvSpPr>
        <p:spPr>
          <a:xfrm>
            <a:off x="8811674" y="2429166"/>
            <a:ext cx="340634" cy="845197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-Down Arrow 34"/>
          <p:cNvSpPr/>
          <p:nvPr/>
        </p:nvSpPr>
        <p:spPr>
          <a:xfrm rot="5400000">
            <a:off x="8816291" y="2424554"/>
            <a:ext cx="340634" cy="845197"/>
          </a:xfrm>
          <a:prstGeom prst="up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796385" y="2041852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96385" y="3161103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9764" y="2620782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32967" y="2625403"/>
            <a:ext cx="37121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W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328" y="1904426"/>
            <a:ext cx="2256424" cy="2636133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2700" y="3000323"/>
            <a:ext cx="1890524" cy="18905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28" y="1911886"/>
            <a:ext cx="2901130" cy="21758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r="13069" b="22615"/>
          <a:stretch/>
        </p:blipFill>
        <p:spPr>
          <a:xfrm>
            <a:off x="6317567" y="1902480"/>
            <a:ext cx="1547487" cy="19940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40" name="Straight Arrow Connector 39"/>
          <p:cNvCxnSpPr>
            <a:stCxn id="11" idx="2"/>
            <a:endCxn id="10" idx="6"/>
          </p:cNvCxnSpPr>
          <p:nvPr/>
        </p:nvCxnSpPr>
        <p:spPr>
          <a:xfrm flipH="1" flipV="1">
            <a:off x="5057412" y="3819798"/>
            <a:ext cx="8323623" cy="909416"/>
          </a:xfrm>
          <a:prstGeom prst="straightConnector1">
            <a:avLst/>
          </a:prstGeom>
          <a:ln w="57150">
            <a:solidFill>
              <a:srgbClr val="00B0F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84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Image of Figure </a:t>
            </a:r>
            <a:r>
              <a:rPr lang="en-US" dirty="0"/>
              <a:t>for Journal </a:t>
            </a:r>
            <a:r>
              <a:rPr lang="en-US" dirty="0" smtClean="0"/>
              <a:t>Manuscript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6104" y="1643454"/>
            <a:ext cx="14988684" cy="432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0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Simple Training Diagram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0950" y="1301750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416732" y="2817538"/>
            <a:ext cx="1320800" cy="692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16732" y="3745689"/>
            <a:ext cx="1320800" cy="692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weights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865090" y="3211915"/>
            <a:ext cx="1320800" cy="692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582205" y="3218639"/>
            <a:ext cx="2108200" cy="692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performance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45570" y="3163613"/>
            <a:ext cx="1397000" cy="919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686682" y="3008038"/>
            <a:ext cx="13769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545570" y="3008038"/>
            <a:ext cx="141112" cy="155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942570" y="3008038"/>
            <a:ext cx="121032" cy="1555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63602" y="3008037"/>
            <a:ext cx="0" cy="9588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942570" y="3952076"/>
            <a:ext cx="121032" cy="1396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737532" y="3163612"/>
            <a:ext cx="808038" cy="27436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737532" y="3745689"/>
            <a:ext cx="808037" cy="34607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7" idx="2"/>
          </p:cNvCxnSpPr>
          <p:nvPr/>
        </p:nvCxnSpPr>
        <p:spPr>
          <a:xfrm flipV="1">
            <a:off x="6063602" y="3557990"/>
            <a:ext cx="801488" cy="6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7" idx="6"/>
            <a:endCxn id="8" idx="2"/>
          </p:cNvCxnSpPr>
          <p:nvPr/>
        </p:nvCxnSpPr>
        <p:spPr>
          <a:xfrm>
            <a:off x="8185890" y="3557990"/>
            <a:ext cx="396315" cy="6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8" idx="4"/>
            <a:endCxn id="6" idx="5"/>
          </p:cNvCxnSpPr>
          <p:nvPr/>
        </p:nvCxnSpPr>
        <p:spPr>
          <a:xfrm rot="5400000">
            <a:off x="6377362" y="1077532"/>
            <a:ext cx="425687" cy="6092200"/>
          </a:xfrm>
          <a:prstGeom prst="bentConnector3">
            <a:avLst>
              <a:gd name="adj1" fmla="val 130129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380626" y="4091765"/>
            <a:ext cx="995082" cy="379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10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07493" y="1784443"/>
            <a:ext cx="6153151" cy="4614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70600" y="2800350"/>
            <a:ext cx="1765300" cy="3794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Target: Y-Tower</a:t>
            </a:r>
            <a:endParaRPr lang="en-US"/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5505450" y="3179813"/>
            <a:ext cx="1447800" cy="6575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453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22" y="1530325"/>
            <a:ext cx="4337450" cy="50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1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Simple Testing Diagram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0950" y="1301750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727655" y="3274738"/>
            <a:ext cx="1320800" cy="692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inputs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8177403" y="3274738"/>
            <a:ext cx="1320800" cy="69215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9942" y="3163613"/>
            <a:ext cx="1397000" cy="9196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991054" y="3008038"/>
            <a:ext cx="137692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49942" y="3008038"/>
            <a:ext cx="141112" cy="15557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246942" y="3008038"/>
            <a:ext cx="121032" cy="1555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67974" y="3008037"/>
            <a:ext cx="0" cy="95885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246942" y="3952076"/>
            <a:ext cx="121032" cy="139689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5" idx="6"/>
            <a:endCxn id="9" idx="1"/>
          </p:cNvCxnSpPr>
          <p:nvPr/>
        </p:nvCxnSpPr>
        <p:spPr>
          <a:xfrm>
            <a:off x="5048455" y="3620813"/>
            <a:ext cx="801487" cy="265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7" idx="2"/>
          </p:cNvCxnSpPr>
          <p:nvPr/>
        </p:nvCxnSpPr>
        <p:spPr>
          <a:xfrm flipV="1">
            <a:off x="7375915" y="3620813"/>
            <a:ext cx="801488" cy="67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13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5" t="15934" r="23454" b="12842"/>
          <a:stretch/>
        </p:blipFill>
        <p:spPr>
          <a:xfrm>
            <a:off x="2122488" y="1447799"/>
            <a:ext cx="8654598" cy="5416551"/>
          </a:xfrm>
        </p:spPr>
      </p:pic>
      <p:sp>
        <p:nvSpPr>
          <p:cNvPr id="5" name="Rectangle 4"/>
          <p:cNvSpPr/>
          <p:nvPr/>
        </p:nvSpPr>
        <p:spPr>
          <a:xfrm>
            <a:off x="10166350" y="5958424"/>
            <a:ext cx="1701800" cy="908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5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Nodal Architecture Representations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Simple Single-Output Regression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5771761" y="317819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71761" y="351479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771761" y="385138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771761" y="418798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887198" y="247177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900189" y="348854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99100" y="385108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899898" y="420163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893886" y="522121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/>
          <p:cNvCxnSpPr>
            <a:stCxn id="5" idx="6"/>
            <a:endCxn id="9" idx="2"/>
          </p:cNvCxnSpPr>
          <p:nvPr/>
        </p:nvCxnSpPr>
        <p:spPr bwMode="auto">
          <a:xfrm flipV="1">
            <a:off x="6046081" y="2608930"/>
            <a:ext cx="841117" cy="7064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 bwMode="auto">
          <a:xfrm flipV="1">
            <a:off x="6046081" y="2608930"/>
            <a:ext cx="841117" cy="10430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6"/>
            <a:endCxn id="9" idx="2"/>
          </p:cNvCxnSpPr>
          <p:nvPr/>
        </p:nvCxnSpPr>
        <p:spPr bwMode="auto">
          <a:xfrm flipV="1">
            <a:off x="6046081" y="2608930"/>
            <a:ext cx="841117" cy="13796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6"/>
            <a:endCxn id="9" idx="2"/>
          </p:cNvCxnSpPr>
          <p:nvPr/>
        </p:nvCxnSpPr>
        <p:spPr bwMode="auto">
          <a:xfrm flipV="1">
            <a:off x="6046081" y="2608930"/>
            <a:ext cx="841117" cy="17162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/>
          <p:cNvCxnSpPr>
            <a:stCxn id="5" idx="6"/>
            <a:endCxn id="10" idx="2"/>
          </p:cNvCxnSpPr>
          <p:nvPr/>
        </p:nvCxnSpPr>
        <p:spPr bwMode="auto">
          <a:xfrm>
            <a:off x="6046081" y="3315355"/>
            <a:ext cx="854108" cy="3103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>
            <a:stCxn id="6" idx="6"/>
            <a:endCxn id="10" idx="2"/>
          </p:cNvCxnSpPr>
          <p:nvPr/>
        </p:nvCxnSpPr>
        <p:spPr bwMode="auto">
          <a:xfrm flipV="1">
            <a:off x="6046081" y="3625701"/>
            <a:ext cx="854108" cy="262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/>
          <p:cNvCxnSpPr>
            <a:stCxn id="7" idx="6"/>
            <a:endCxn id="10" idx="2"/>
          </p:cNvCxnSpPr>
          <p:nvPr/>
        </p:nvCxnSpPr>
        <p:spPr bwMode="auto">
          <a:xfrm flipV="1">
            <a:off x="6046081" y="3625701"/>
            <a:ext cx="854108" cy="3628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6"/>
            <a:endCxn id="10" idx="2"/>
          </p:cNvCxnSpPr>
          <p:nvPr/>
        </p:nvCxnSpPr>
        <p:spPr bwMode="auto">
          <a:xfrm flipV="1">
            <a:off x="6046081" y="3625701"/>
            <a:ext cx="854108" cy="6994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5" idx="6"/>
            <a:endCxn id="11" idx="2"/>
          </p:cNvCxnSpPr>
          <p:nvPr/>
        </p:nvCxnSpPr>
        <p:spPr bwMode="auto">
          <a:xfrm>
            <a:off x="6046081" y="3315355"/>
            <a:ext cx="853019" cy="6728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>
            <a:stCxn id="5" idx="6"/>
            <a:endCxn id="12" idx="2"/>
          </p:cNvCxnSpPr>
          <p:nvPr/>
        </p:nvCxnSpPr>
        <p:spPr bwMode="auto">
          <a:xfrm>
            <a:off x="6046081" y="3315355"/>
            <a:ext cx="853817" cy="10234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Straight Arrow Connector 23"/>
          <p:cNvCxnSpPr>
            <a:stCxn id="5" idx="6"/>
            <a:endCxn id="13" idx="2"/>
          </p:cNvCxnSpPr>
          <p:nvPr/>
        </p:nvCxnSpPr>
        <p:spPr bwMode="auto">
          <a:xfrm>
            <a:off x="6046081" y="3315355"/>
            <a:ext cx="847805" cy="20430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>
            <a:stCxn id="6" idx="6"/>
            <a:endCxn id="11" idx="2"/>
          </p:cNvCxnSpPr>
          <p:nvPr/>
        </p:nvCxnSpPr>
        <p:spPr bwMode="auto">
          <a:xfrm>
            <a:off x="6046081" y="3651951"/>
            <a:ext cx="853019" cy="3362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/>
          <p:cNvCxnSpPr>
            <a:stCxn id="7" idx="6"/>
            <a:endCxn id="11" idx="2"/>
          </p:cNvCxnSpPr>
          <p:nvPr/>
        </p:nvCxnSpPr>
        <p:spPr bwMode="auto">
          <a:xfrm flipV="1">
            <a:off x="6046081" y="3988247"/>
            <a:ext cx="853019" cy="3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/>
          <p:cNvCxnSpPr>
            <a:stCxn id="8" idx="6"/>
            <a:endCxn id="11" idx="2"/>
          </p:cNvCxnSpPr>
          <p:nvPr/>
        </p:nvCxnSpPr>
        <p:spPr bwMode="auto">
          <a:xfrm flipV="1">
            <a:off x="6046081" y="3988247"/>
            <a:ext cx="853019" cy="3368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 bwMode="auto">
          <a:xfrm>
            <a:off x="6046081" y="3651951"/>
            <a:ext cx="853817" cy="68684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/>
          <p:cNvCxnSpPr>
            <a:stCxn id="7" idx="6"/>
            <a:endCxn id="12" idx="2"/>
          </p:cNvCxnSpPr>
          <p:nvPr/>
        </p:nvCxnSpPr>
        <p:spPr bwMode="auto">
          <a:xfrm>
            <a:off x="6046081" y="3988547"/>
            <a:ext cx="853817" cy="3502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" name="Straight Arrow Connector 29"/>
          <p:cNvCxnSpPr>
            <a:stCxn id="8" idx="6"/>
            <a:endCxn id="12" idx="2"/>
          </p:cNvCxnSpPr>
          <p:nvPr/>
        </p:nvCxnSpPr>
        <p:spPr bwMode="auto">
          <a:xfrm>
            <a:off x="6046081" y="4325143"/>
            <a:ext cx="853817" cy="136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 bwMode="auto">
          <a:xfrm>
            <a:off x="6046081" y="3651951"/>
            <a:ext cx="847805" cy="170642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" name="Straight Arrow Connector 31"/>
          <p:cNvCxnSpPr>
            <a:stCxn id="7" idx="6"/>
            <a:endCxn id="13" idx="2"/>
          </p:cNvCxnSpPr>
          <p:nvPr/>
        </p:nvCxnSpPr>
        <p:spPr bwMode="auto">
          <a:xfrm>
            <a:off x="6046081" y="3988547"/>
            <a:ext cx="847805" cy="13698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6"/>
            <a:endCxn id="13" idx="2"/>
          </p:cNvCxnSpPr>
          <p:nvPr/>
        </p:nvCxnSpPr>
        <p:spPr bwMode="auto">
          <a:xfrm>
            <a:off x="6046081" y="4325143"/>
            <a:ext cx="847805" cy="10332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65277" y="2516287"/>
            <a:ext cx="88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5</a:t>
            </a:r>
            <a:r>
              <a:rPr lang="en-US" sz="1200" b="1" u="sng" dirty="0" smtClean="0"/>
              <a:t>-Node Input Layer</a:t>
            </a:r>
            <a:endParaRPr lang="en-US" sz="1200" b="1" u="sng" dirty="0"/>
          </a:p>
        </p:txBody>
      </p:sp>
      <p:sp>
        <p:nvSpPr>
          <p:cNvPr id="35" name="TextBox 34"/>
          <p:cNvSpPr txBox="1"/>
          <p:nvPr/>
        </p:nvSpPr>
        <p:spPr>
          <a:xfrm>
            <a:off x="6491988" y="2012731"/>
            <a:ext cx="104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Layer</a:t>
            </a:r>
            <a:endParaRPr lang="en-US" sz="1200" b="1" u="sng" dirty="0"/>
          </a:p>
        </p:txBody>
      </p:sp>
      <p:sp>
        <p:nvSpPr>
          <p:cNvPr id="36" name="TextBox 35"/>
          <p:cNvSpPr txBox="1"/>
          <p:nvPr/>
        </p:nvSpPr>
        <p:spPr>
          <a:xfrm>
            <a:off x="6875586" y="4496784"/>
            <a:ext cx="32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439546" y="3175516"/>
            <a:ext cx="1303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Temperature </a:t>
            </a:r>
            <a:r>
              <a:rPr lang="en-US" sz="1200" b="1" dirty="0"/>
              <a:t>[</a:t>
            </a:r>
            <a:r>
              <a:rPr lang="en-US" sz="1200" b="1" dirty="0" smtClean="0"/>
              <a:t>K]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717249" y="3517425"/>
            <a:ext cx="102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Pressure </a:t>
            </a:r>
            <a:r>
              <a:rPr lang="en-US" sz="1200" b="1" dirty="0"/>
              <a:t>[</a:t>
            </a:r>
            <a:r>
              <a:rPr lang="en-US" sz="1200" b="1" dirty="0" smtClean="0"/>
              <a:t>Pa]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992964" y="3851387"/>
            <a:ext cx="176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Relative Humidity </a:t>
            </a:r>
            <a:r>
              <a:rPr lang="en-US" sz="1200" b="1" dirty="0"/>
              <a:t>[</a:t>
            </a:r>
            <a:r>
              <a:rPr lang="en-US" sz="1200" b="1" dirty="0" smtClean="0"/>
              <a:t>%]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878717" y="420103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Wind Speed [m/s]</a:t>
            </a:r>
            <a:endParaRPr lang="en-US" sz="1200" b="1" dirty="0"/>
          </a:p>
        </p:txBody>
      </p:sp>
      <p:sp>
        <p:nvSpPr>
          <p:cNvPr id="42" name="Oval 41"/>
          <p:cNvSpPr/>
          <p:nvPr/>
        </p:nvSpPr>
        <p:spPr bwMode="auto">
          <a:xfrm>
            <a:off x="7951835" y="384699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9" idx="6"/>
            <a:endCxn id="42" idx="2"/>
          </p:cNvCxnSpPr>
          <p:nvPr/>
        </p:nvCxnSpPr>
        <p:spPr bwMode="auto">
          <a:xfrm>
            <a:off x="7161518" y="2608930"/>
            <a:ext cx="790317" cy="13752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0" idx="6"/>
            <a:endCxn id="42" idx="2"/>
          </p:cNvCxnSpPr>
          <p:nvPr/>
        </p:nvCxnSpPr>
        <p:spPr bwMode="auto">
          <a:xfrm>
            <a:off x="7174509" y="3625701"/>
            <a:ext cx="777326" cy="3584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1" idx="6"/>
            <a:endCxn id="42" idx="2"/>
          </p:cNvCxnSpPr>
          <p:nvPr/>
        </p:nvCxnSpPr>
        <p:spPr bwMode="auto">
          <a:xfrm flipV="1">
            <a:off x="7173420" y="3984159"/>
            <a:ext cx="778415" cy="40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3" idx="6"/>
            <a:endCxn id="42" idx="2"/>
          </p:cNvCxnSpPr>
          <p:nvPr/>
        </p:nvCxnSpPr>
        <p:spPr bwMode="auto">
          <a:xfrm flipV="1">
            <a:off x="7168206" y="3984159"/>
            <a:ext cx="783629" cy="13742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2" idx="6"/>
            <a:endCxn id="42" idx="2"/>
          </p:cNvCxnSpPr>
          <p:nvPr/>
        </p:nvCxnSpPr>
        <p:spPr bwMode="auto">
          <a:xfrm flipV="1">
            <a:off x="7174218" y="3984159"/>
            <a:ext cx="777617" cy="3546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6870115" y="2753310"/>
            <a:ext cx="32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5771761" y="453073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78717" y="452473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Solar Irradiance [W/m</a:t>
            </a:r>
            <a:r>
              <a:rPr lang="en-US" sz="1200" b="1" baseline="30000" dirty="0" smtClean="0"/>
              <a:t>2</a:t>
            </a:r>
            <a:r>
              <a:rPr lang="en-US" sz="1200" b="1" dirty="0"/>
              <a:t>]</a:t>
            </a:r>
          </a:p>
        </p:txBody>
      </p:sp>
      <p:cxnSp>
        <p:nvCxnSpPr>
          <p:cNvPr id="100" name="Straight Arrow Connector 99"/>
          <p:cNvCxnSpPr>
            <a:stCxn id="49" idx="6"/>
            <a:endCxn id="13" idx="2"/>
          </p:cNvCxnSpPr>
          <p:nvPr/>
        </p:nvCxnSpPr>
        <p:spPr bwMode="auto">
          <a:xfrm>
            <a:off x="6046081" y="4667893"/>
            <a:ext cx="847805" cy="6904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49" idx="6"/>
            <a:endCxn id="12" idx="2"/>
          </p:cNvCxnSpPr>
          <p:nvPr/>
        </p:nvCxnSpPr>
        <p:spPr bwMode="auto">
          <a:xfrm flipV="1">
            <a:off x="6046081" y="4338794"/>
            <a:ext cx="853817" cy="32909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49" idx="6"/>
            <a:endCxn id="11" idx="2"/>
          </p:cNvCxnSpPr>
          <p:nvPr/>
        </p:nvCxnSpPr>
        <p:spPr bwMode="auto">
          <a:xfrm flipV="1">
            <a:off x="6046081" y="3988247"/>
            <a:ext cx="853019" cy="6796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49" idx="6"/>
            <a:endCxn id="10" idx="2"/>
          </p:cNvCxnSpPr>
          <p:nvPr/>
        </p:nvCxnSpPr>
        <p:spPr bwMode="auto">
          <a:xfrm flipV="1">
            <a:off x="6046081" y="3625701"/>
            <a:ext cx="854108" cy="10421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stCxn id="49" idx="6"/>
            <a:endCxn id="9" idx="2"/>
          </p:cNvCxnSpPr>
          <p:nvPr/>
        </p:nvCxnSpPr>
        <p:spPr bwMode="auto">
          <a:xfrm flipV="1">
            <a:off x="6046081" y="2608930"/>
            <a:ext cx="841117" cy="20589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8219852" y="3794747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predicted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852" y="3794747"/>
                <a:ext cx="1644650" cy="300788"/>
              </a:xfrm>
              <a:prstGeom prst="rect">
                <a:avLst/>
              </a:prstGeom>
              <a:blipFill rotWithShape="0">
                <a:blip r:embed="rId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2401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Simple Multiple-Output Regression Model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47963" y="1368583"/>
            <a:ext cx="10210800" cy="5207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5771761" y="317819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71761" y="351479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771761" y="385138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771761" y="418798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887198" y="247177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900189" y="348854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6899100" y="385108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6899898" y="420163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6893886" y="522121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/>
          <p:cNvCxnSpPr>
            <a:stCxn id="5" idx="6"/>
            <a:endCxn id="9" idx="2"/>
          </p:cNvCxnSpPr>
          <p:nvPr/>
        </p:nvCxnSpPr>
        <p:spPr bwMode="auto">
          <a:xfrm flipV="1">
            <a:off x="6046081" y="2608930"/>
            <a:ext cx="841117" cy="7064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 bwMode="auto">
          <a:xfrm flipV="1">
            <a:off x="6046081" y="2608930"/>
            <a:ext cx="841117" cy="10430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6"/>
            <a:endCxn id="9" idx="2"/>
          </p:cNvCxnSpPr>
          <p:nvPr/>
        </p:nvCxnSpPr>
        <p:spPr bwMode="auto">
          <a:xfrm flipV="1">
            <a:off x="6046081" y="2608930"/>
            <a:ext cx="841117" cy="13796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6"/>
            <a:endCxn id="9" idx="2"/>
          </p:cNvCxnSpPr>
          <p:nvPr/>
        </p:nvCxnSpPr>
        <p:spPr bwMode="auto">
          <a:xfrm flipV="1">
            <a:off x="6046081" y="2608930"/>
            <a:ext cx="841117" cy="17162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/>
          <p:cNvCxnSpPr>
            <a:stCxn id="5" idx="6"/>
            <a:endCxn id="10" idx="2"/>
          </p:cNvCxnSpPr>
          <p:nvPr/>
        </p:nvCxnSpPr>
        <p:spPr bwMode="auto">
          <a:xfrm>
            <a:off x="6046081" y="3315355"/>
            <a:ext cx="854108" cy="3103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>
            <a:stCxn id="6" idx="6"/>
            <a:endCxn id="10" idx="2"/>
          </p:cNvCxnSpPr>
          <p:nvPr/>
        </p:nvCxnSpPr>
        <p:spPr bwMode="auto">
          <a:xfrm flipV="1">
            <a:off x="6046081" y="3625701"/>
            <a:ext cx="854108" cy="262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/>
          <p:cNvCxnSpPr>
            <a:stCxn id="7" idx="6"/>
            <a:endCxn id="10" idx="2"/>
          </p:cNvCxnSpPr>
          <p:nvPr/>
        </p:nvCxnSpPr>
        <p:spPr bwMode="auto">
          <a:xfrm flipV="1">
            <a:off x="6046081" y="3625701"/>
            <a:ext cx="854108" cy="3628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6"/>
            <a:endCxn id="10" idx="2"/>
          </p:cNvCxnSpPr>
          <p:nvPr/>
        </p:nvCxnSpPr>
        <p:spPr bwMode="auto">
          <a:xfrm flipV="1">
            <a:off x="6046081" y="3625701"/>
            <a:ext cx="854108" cy="6994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5" idx="6"/>
            <a:endCxn id="11" idx="2"/>
          </p:cNvCxnSpPr>
          <p:nvPr/>
        </p:nvCxnSpPr>
        <p:spPr bwMode="auto">
          <a:xfrm>
            <a:off x="6046081" y="3315355"/>
            <a:ext cx="853019" cy="6728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>
            <a:stCxn id="5" idx="6"/>
            <a:endCxn id="12" idx="2"/>
          </p:cNvCxnSpPr>
          <p:nvPr/>
        </p:nvCxnSpPr>
        <p:spPr bwMode="auto">
          <a:xfrm>
            <a:off x="6046081" y="3315355"/>
            <a:ext cx="853817" cy="10234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Straight Arrow Connector 23"/>
          <p:cNvCxnSpPr>
            <a:stCxn id="5" idx="6"/>
            <a:endCxn id="13" idx="2"/>
          </p:cNvCxnSpPr>
          <p:nvPr/>
        </p:nvCxnSpPr>
        <p:spPr bwMode="auto">
          <a:xfrm>
            <a:off x="6046081" y="3315355"/>
            <a:ext cx="847805" cy="20430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>
            <a:stCxn id="6" idx="6"/>
            <a:endCxn id="11" idx="2"/>
          </p:cNvCxnSpPr>
          <p:nvPr/>
        </p:nvCxnSpPr>
        <p:spPr bwMode="auto">
          <a:xfrm>
            <a:off x="6046081" y="3651951"/>
            <a:ext cx="853019" cy="3362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/>
          <p:cNvCxnSpPr>
            <a:stCxn id="7" idx="6"/>
            <a:endCxn id="11" idx="2"/>
          </p:cNvCxnSpPr>
          <p:nvPr/>
        </p:nvCxnSpPr>
        <p:spPr bwMode="auto">
          <a:xfrm flipV="1">
            <a:off x="6046081" y="3988247"/>
            <a:ext cx="853019" cy="3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/>
          <p:cNvCxnSpPr>
            <a:stCxn id="8" idx="6"/>
            <a:endCxn id="11" idx="2"/>
          </p:cNvCxnSpPr>
          <p:nvPr/>
        </p:nvCxnSpPr>
        <p:spPr bwMode="auto">
          <a:xfrm flipV="1">
            <a:off x="6046081" y="3988247"/>
            <a:ext cx="853019" cy="3368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 bwMode="auto">
          <a:xfrm>
            <a:off x="6046081" y="3651951"/>
            <a:ext cx="853817" cy="68684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/>
          <p:cNvCxnSpPr>
            <a:stCxn id="7" idx="6"/>
            <a:endCxn id="12" idx="2"/>
          </p:cNvCxnSpPr>
          <p:nvPr/>
        </p:nvCxnSpPr>
        <p:spPr bwMode="auto">
          <a:xfrm>
            <a:off x="6046081" y="3988547"/>
            <a:ext cx="853817" cy="3502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" name="Straight Arrow Connector 29"/>
          <p:cNvCxnSpPr>
            <a:stCxn id="8" idx="6"/>
            <a:endCxn id="12" idx="2"/>
          </p:cNvCxnSpPr>
          <p:nvPr/>
        </p:nvCxnSpPr>
        <p:spPr bwMode="auto">
          <a:xfrm>
            <a:off x="6046081" y="4325143"/>
            <a:ext cx="853817" cy="136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 bwMode="auto">
          <a:xfrm>
            <a:off x="6046081" y="3651951"/>
            <a:ext cx="847805" cy="170642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" name="Straight Arrow Connector 31"/>
          <p:cNvCxnSpPr>
            <a:stCxn id="7" idx="6"/>
            <a:endCxn id="13" idx="2"/>
          </p:cNvCxnSpPr>
          <p:nvPr/>
        </p:nvCxnSpPr>
        <p:spPr bwMode="auto">
          <a:xfrm>
            <a:off x="6046081" y="3988547"/>
            <a:ext cx="847805" cy="136983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6"/>
            <a:endCxn id="13" idx="2"/>
          </p:cNvCxnSpPr>
          <p:nvPr/>
        </p:nvCxnSpPr>
        <p:spPr bwMode="auto">
          <a:xfrm>
            <a:off x="6046081" y="4325143"/>
            <a:ext cx="847805" cy="10332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5465277" y="2516287"/>
            <a:ext cx="88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5</a:t>
            </a:r>
            <a:r>
              <a:rPr lang="en-US" sz="1200" b="1" u="sng" dirty="0" smtClean="0"/>
              <a:t>-Node Input Layer</a:t>
            </a:r>
            <a:endParaRPr lang="en-US" sz="1200" b="1" u="sng" dirty="0"/>
          </a:p>
        </p:txBody>
      </p:sp>
      <p:sp>
        <p:nvSpPr>
          <p:cNvPr id="35" name="TextBox 34"/>
          <p:cNvSpPr txBox="1"/>
          <p:nvPr/>
        </p:nvSpPr>
        <p:spPr>
          <a:xfrm>
            <a:off x="6491988" y="2012731"/>
            <a:ext cx="104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Layer</a:t>
            </a:r>
            <a:endParaRPr lang="en-US" sz="1200" b="1" u="sng" dirty="0"/>
          </a:p>
        </p:txBody>
      </p:sp>
      <p:sp>
        <p:nvSpPr>
          <p:cNvPr id="36" name="TextBox 35"/>
          <p:cNvSpPr txBox="1"/>
          <p:nvPr/>
        </p:nvSpPr>
        <p:spPr>
          <a:xfrm>
            <a:off x="6875586" y="4496784"/>
            <a:ext cx="32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47292" y="2775034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 smtClean="0"/>
              <a:t>3-Node Output Layer</a:t>
            </a:r>
            <a:endParaRPr lang="en-US" sz="1200" b="1" u="sng" dirty="0"/>
          </a:p>
        </p:txBody>
      </p:sp>
      <p:sp>
        <p:nvSpPr>
          <p:cNvPr id="38" name="TextBox 37"/>
          <p:cNvSpPr txBox="1"/>
          <p:nvPr/>
        </p:nvSpPr>
        <p:spPr>
          <a:xfrm>
            <a:off x="4439546" y="3175516"/>
            <a:ext cx="1303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Temperature </a:t>
            </a:r>
            <a:r>
              <a:rPr lang="en-US" sz="1200" b="1" dirty="0"/>
              <a:t>[</a:t>
            </a:r>
            <a:r>
              <a:rPr lang="en-US" sz="1200" b="1" dirty="0" smtClean="0"/>
              <a:t>K]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717249" y="3517425"/>
            <a:ext cx="1026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Pressure </a:t>
            </a:r>
            <a:r>
              <a:rPr lang="en-US" sz="1200" b="1" dirty="0"/>
              <a:t>[</a:t>
            </a:r>
            <a:r>
              <a:rPr lang="en-US" sz="1200" b="1" dirty="0" smtClean="0"/>
              <a:t>Pa]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992964" y="3851387"/>
            <a:ext cx="1766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Relative Humidity </a:t>
            </a:r>
            <a:r>
              <a:rPr lang="en-US" sz="1200" b="1" dirty="0"/>
              <a:t>[</a:t>
            </a:r>
            <a:r>
              <a:rPr lang="en-US" sz="1200" b="1" dirty="0" smtClean="0"/>
              <a:t>%]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878717" y="420103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Wind Speed [m/s]</a:t>
            </a:r>
            <a:endParaRPr lang="en-US" sz="1200" b="1" dirty="0"/>
          </a:p>
        </p:txBody>
      </p:sp>
      <p:sp>
        <p:nvSpPr>
          <p:cNvPr id="42" name="Oval 41"/>
          <p:cNvSpPr/>
          <p:nvPr/>
        </p:nvSpPr>
        <p:spPr bwMode="auto">
          <a:xfrm>
            <a:off x="7951835" y="384699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9" idx="6"/>
            <a:endCxn id="42" idx="2"/>
          </p:cNvCxnSpPr>
          <p:nvPr/>
        </p:nvCxnSpPr>
        <p:spPr bwMode="auto">
          <a:xfrm>
            <a:off x="7161518" y="2608930"/>
            <a:ext cx="790317" cy="13752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0" idx="6"/>
            <a:endCxn id="42" idx="2"/>
          </p:cNvCxnSpPr>
          <p:nvPr/>
        </p:nvCxnSpPr>
        <p:spPr bwMode="auto">
          <a:xfrm>
            <a:off x="7174509" y="3625701"/>
            <a:ext cx="777326" cy="3584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1" idx="6"/>
            <a:endCxn id="42" idx="2"/>
          </p:cNvCxnSpPr>
          <p:nvPr/>
        </p:nvCxnSpPr>
        <p:spPr bwMode="auto">
          <a:xfrm flipV="1">
            <a:off x="7173420" y="3984159"/>
            <a:ext cx="778415" cy="40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3" idx="6"/>
            <a:endCxn id="42" idx="2"/>
          </p:cNvCxnSpPr>
          <p:nvPr/>
        </p:nvCxnSpPr>
        <p:spPr bwMode="auto">
          <a:xfrm flipV="1">
            <a:off x="7168206" y="3984159"/>
            <a:ext cx="783629" cy="137421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2" idx="6"/>
            <a:endCxn id="42" idx="2"/>
          </p:cNvCxnSpPr>
          <p:nvPr/>
        </p:nvCxnSpPr>
        <p:spPr bwMode="auto">
          <a:xfrm flipV="1">
            <a:off x="7174218" y="3984159"/>
            <a:ext cx="777617" cy="3546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6870115" y="2753310"/>
            <a:ext cx="32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</a:p>
        </p:txBody>
      </p:sp>
      <p:sp>
        <p:nvSpPr>
          <p:cNvPr id="49" name="Oval 48"/>
          <p:cNvSpPr/>
          <p:nvPr/>
        </p:nvSpPr>
        <p:spPr bwMode="auto">
          <a:xfrm>
            <a:off x="5771761" y="453073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878717" y="452473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Solar Irradiance [W/m</a:t>
            </a:r>
            <a:r>
              <a:rPr lang="en-US" sz="1200" b="1" baseline="30000" dirty="0" smtClean="0"/>
              <a:t>2</a:t>
            </a:r>
            <a:r>
              <a:rPr lang="en-US" sz="1200" b="1" dirty="0"/>
              <a:t>]</a:t>
            </a:r>
          </a:p>
        </p:txBody>
      </p:sp>
      <p:cxnSp>
        <p:nvCxnSpPr>
          <p:cNvPr id="100" name="Straight Arrow Connector 99"/>
          <p:cNvCxnSpPr>
            <a:stCxn id="49" idx="6"/>
            <a:endCxn id="13" idx="2"/>
          </p:cNvCxnSpPr>
          <p:nvPr/>
        </p:nvCxnSpPr>
        <p:spPr bwMode="auto">
          <a:xfrm>
            <a:off x="6046081" y="4667893"/>
            <a:ext cx="847805" cy="6904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49" idx="6"/>
            <a:endCxn id="12" idx="2"/>
          </p:cNvCxnSpPr>
          <p:nvPr/>
        </p:nvCxnSpPr>
        <p:spPr bwMode="auto">
          <a:xfrm flipV="1">
            <a:off x="6046081" y="4338794"/>
            <a:ext cx="853817" cy="32909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49" idx="6"/>
            <a:endCxn id="11" idx="2"/>
          </p:cNvCxnSpPr>
          <p:nvPr/>
        </p:nvCxnSpPr>
        <p:spPr bwMode="auto">
          <a:xfrm flipV="1">
            <a:off x="6046081" y="3988247"/>
            <a:ext cx="853019" cy="6796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49" idx="6"/>
            <a:endCxn id="10" idx="2"/>
          </p:cNvCxnSpPr>
          <p:nvPr/>
        </p:nvCxnSpPr>
        <p:spPr bwMode="auto">
          <a:xfrm flipV="1">
            <a:off x="6046081" y="3625701"/>
            <a:ext cx="854108" cy="10421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endCxn id="9" idx="2"/>
          </p:cNvCxnSpPr>
          <p:nvPr/>
        </p:nvCxnSpPr>
        <p:spPr bwMode="auto">
          <a:xfrm flipV="1">
            <a:off x="6012596" y="2608930"/>
            <a:ext cx="874602" cy="20589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55" name="Oval 54"/>
          <p:cNvSpPr/>
          <p:nvPr/>
        </p:nvSpPr>
        <p:spPr bwMode="auto">
          <a:xfrm>
            <a:off x="7951835" y="349058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7958523" y="420193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7" name="Straight Arrow Connector 56"/>
          <p:cNvCxnSpPr>
            <a:stCxn id="13" idx="6"/>
            <a:endCxn id="56" idx="2"/>
          </p:cNvCxnSpPr>
          <p:nvPr/>
        </p:nvCxnSpPr>
        <p:spPr bwMode="auto">
          <a:xfrm flipV="1">
            <a:off x="7168206" y="4339099"/>
            <a:ext cx="790317" cy="10192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0" name="Straight Arrow Connector 59"/>
          <p:cNvCxnSpPr>
            <a:stCxn id="13" idx="6"/>
            <a:endCxn id="55" idx="2"/>
          </p:cNvCxnSpPr>
          <p:nvPr/>
        </p:nvCxnSpPr>
        <p:spPr bwMode="auto">
          <a:xfrm flipV="1">
            <a:off x="7168206" y="3627740"/>
            <a:ext cx="783629" cy="173063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3" name="Straight Arrow Connector 62"/>
          <p:cNvCxnSpPr>
            <a:stCxn id="12" idx="6"/>
            <a:endCxn id="56" idx="2"/>
          </p:cNvCxnSpPr>
          <p:nvPr/>
        </p:nvCxnSpPr>
        <p:spPr bwMode="auto">
          <a:xfrm>
            <a:off x="7174218" y="4338794"/>
            <a:ext cx="784305" cy="30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6" name="Straight Arrow Connector 65"/>
          <p:cNvCxnSpPr>
            <a:stCxn id="11" idx="6"/>
            <a:endCxn id="56" idx="2"/>
          </p:cNvCxnSpPr>
          <p:nvPr/>
        </p:nvCxnSpPr>
        <p:spPr bwMode="auto">
          <a:xfrm>
            <a:off x="7173420" y="3988247"/>
            <a:ext cx="785103" cy="35085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9" name="Straight Arrow Connector 68"/>
          <p:cNvCxnSpPr>
            <a:stCxn id="12" idx="6"/>
            <a:endCxn id="55" idx="2"/>
          </p:cNvCxnSpPr>
          <p:nvPr/>
        </p:nvCxnSpPr>
        <p:spPr bwMode="auto">
          <a:xfrm flipV="1">
            <a:off x="7174218" y="3627740"/>
            <a:ext cx="777617" cy="7110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2" name="Straight Arrow Connector 71"/>
          <p:cNvCxnSpPr>
            <a:stCxn id="11" idx="6"/>
            <a:endCxn id="55" idx="2"/>
          </p:cNvCxnSpPr>
          <p:nvPr/>
        </p:nvCxnSpPr>
        <p:spPr bwMode="auto">
          <a:xfrm flipV="1">
            <a:off x="7173420" y="3627740"/>
            <a:ext cx="778415" cy="3605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5" name="Straight Arrow Connector 74"/>
          <p:cNvCxnSpPr>
            <a:stCxn id="10" idx="6"/>
            <a:endCxn id="55" idx="2"/>
          </p:cNvCxnSpPr>
          <p:nvPr/>
        </p:nvCxnSpPr>
        <p:spPr bwMode="auto">
          <a:xfrm>
            <a:off x="7174509" y="3625701"/>
            <a:ext cx="777326" cy="20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8" name="Straight Arrow Connector 77"/>
          <p:cNvCxnSpPr>
            <a:stCxn id="10" idx="6"/>
            <a:endCxn id="56" idx="2"/>
          </p:cNvCxnSpPr>
          <p:nvPr/>
        </p:nvCxnSpPr>
        <p:spPr bwMode="auto">
          <a:xfrm>
            <a:off x="7174509" y="3625701"/>
            <a:ext cx="784014" cy="71339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1" name="Straight Arrow Connector 80"/>
          <p:cNvCxnSpPr>
            <a:stCxn id="9" idx="6"/>
            <a:endCxn id="55" idx="2"/>
          </p:cNvCxnSpPr>
          <p:nvPr/>
        </p:nvCxnSpPr>
        <p:spPr bwMode="auto">
          <a:xfrm>
            <a:off x="7161518" y="2608930"/>
            <a:ext cx="790317" cy="101881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4" name="Straight Arrow Connector 83"/>
          <p:cNvCxnSpPr>
            <a:stCxn id="9" idx="6"/>
            <a:endCxn id="56" idx="2"/>
          </p:cNvCxnSpPr>
          <p:nvPr/>
        </p:nvCxnSpPr>
        <p:spPr bwMode="auto">
          <a:xfrm>
            <a:off x="7161518" y="2608930"/>
            <a:ext cx="797005" cy="173016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8245881" y="3831678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1" y="3831678"/>
                <a:ext cx="1644650" cy="300788"/>
              </a:xfrm>
              <a:prstGeom prst="rect">
                <a:avLst/>
              </a:prstGeom>
              <a:blipFill rotWithShape="0">
                <a:blip r:embed="rId2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245881" y="347156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1" y="3471565"/>
                <a:ext cx="1644650" cy="300788"/>
              </a:xfrm>
              <a:prstGeom prst="rect">
                <a:avLst/>
              </a:prstGeom>
              <a:blipFill rotWithShape="0">
                <a:blip r:embed="rId3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8245881" y="4193021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881" y="4193021"/>
                <a:ext cx="1644650" cy="300788"/>
              </a:xfrm>
              <a:prstGeom prst="rect">
                <a:avLst/>
              </a:prstGeom>
              <a:blipFill rotWithShape="0">
                <a:blip r:embed="rId4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568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750" y="927100"/>
            <a:ext cx="11347450" cy="6388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047611" y="1905565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047611" y="2242161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7611" y="2578757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047611" y="29153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191748" y="150394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4739" y="374626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5203650" y="410880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5204448" y="445935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198436" y="679973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Arrow Connector 13"/>
          <p:cNvCxnSpPr>
            <a:stCxn id="5" idx="6"/>
            <a:endCxn id="9" idx="2"/>
          </p:cNvCxnSpPr>
          <p:nvPr/>
        </p:nvCxnSpPr>
        <p:spPr bwMode="auto">
          <a:xfrm flipV="1">
            <a:off x="3321931" y="1641100"/>
            <a:ext cx="1869817" cy="4016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/>
          <p:cNvCxnSpPr>
            <a:stCxn id="6" idx="6"/>
            <a:endCxn id="9" idx="2"/>
          </p:cNvCxnSpPr>
          <p:nvPr/>
        </p:nvCxnSpPr>
        <p:spPr bwMode="auto">
          <a:xfrm flipV="1">
            <a:off x="3321931" y="1641100"/>
            <a:ext cx="1869817" cy="7382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" name="Straight Arrow Connector 15"/>
          <p:cNvCxnSpPr>
            <a:stCxn id="7" idx="6"/>
            <a:endCxn id="9" idx="2"/>
          </p:cNvCxnSpPr>
          <p:nvPr/>
        </p:nvCxnSpPr>
        <p:spPr bwMode="auto">
          <a:xfrm flipV="1">
            <a:off x="3321931" y="1641100"/>
            <a:ext cx="1869817" cy="10748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7" name="Straight Arrow Connector 16"/>
          <p:cNvCxnSpPr>
            <a:stCxn id="8" idx="6"/>
            <a:endCxn id="9" idx="2"/>
          </p:cNvCxnSpPr>
          <p:nvPr/>
        </p:nvCxnSpPr>
        <p:spPr bwMode="auto">
          <a:xfrm flipV="1">
            <a:off x="3321931" y="1641100"/>
            <a:ext cx="1869817" cy="14114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Straight Arrow Connector 17"/>
          <p:cNvCxnSpPr>
            <a:stCxn id="5" idx="6"/>
            <a:endCxn id="10" idx="2"/>
          </p:cNvCxnSpPr>
          <p:nvPr/>
        </p:nvCxnSpPr>
        <p:spPr bwMode="auto">
          <a:xfrm>
            <a:off x="3321931" y="2042725"/>
            <a:ext cx="1882808" cy="184069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" name="Straight Arrow Connector 18"/>
          <p:cNvCxnSpPr>
            <a:stCxn id="6" idx="6"/>
            <a:endCxn id="10" idx="2"/>
          </p:cNvCxnSpPr>
          <p:nvPr/>
        </p:nvCxnSpPr>
        <p:spPr bwMode="auto">
          <a:xfrm>
            <a:off x="3321931" y="2379321"/>
            <a:ext cx="1882808" cy="150410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" name="Straight Arrow Connector 19"/>
          <p:cNvCxnSpPr>
            <a:stCxn id="7" idx="6"/>
            <a:endCxn id="10" idx="2"/>
          </p:cNvCxnSpPr>
          <p:nvPr/>
        </p:nvCxnSpPr>
        <p:spPr bwMode="auto">
          <a:xfrm>
            <a:off x="3321931" y="2715917"/>
            <a:ext cx="1882808" cy="11675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" name="Straight Arrow Connector 20"/>
          <p:cNvCxnSpPr>
            <a:stCxn id="8" idx="6"/>
            <a:endCxn id="10" idx="2"/>
          </p:cNvCxnSpPr>
          <p:nvPr/>
        </p:nvCxnSpPr>
        <p:spPr bwMode="auto">
          <a:xfrm>
            <a:off x="3321931" y="3052513"/>
            <a:ext cx="1882808" cy="83090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/>
          <p:cNvCxnSpPr>
            <a:stCxn id="5" idx="6"/>
            <a:endCxn id="11" idx="2"/>
          </p:cNvCxnSpPr>
          <p:nvPr/>
        </p:nvCxnSpPr>
        <p:spPr bwMode="auto">
          <a:xfrm>
            <a:off x="3321931" y="2042725"/>
            <a:ext cx="1881719" cy="22032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" name="Straight Arrow Connector 22"/>
          <p:cNvCxnSpPr>
            <a:stCxn id="5" idx="6"/>
            <a:endCxn id="12" idx="2"/>
          </p:cNvCxnSpPr>
          <p:nvPr/>
        </p:nvCxnSpPr>
        <p:spPr bwMode="auto">
          <a:xfrm>
            <a:off x="3321931" y="2042725"/>
            <a:ext cx="1882517" cy="255378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" name="Straight Arrow Connector 23"/>
          <p:cNvCxnSpPr>
            <a:stCxn id="5" idx="6"/>
            <a:endCxn id="13" idx="2"/>
          </p:cNvCxnSpPr>
          <p:nvPr/>
        </p:nvCxnSpPr>
        <p:spPr bwMode="auto">
          <a:xfrm>
            <a:off x="3321931" y="2042725"/>
            <a:ext cx="1876505" cy="489417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/>
          <p:cNvCxnSpPr>
            <a:stCxn id="6" idx="6"/>
            <a:endCxn id="11" idx="2"/>
          </p:cNvCxnSpPr>
          <p:nvPr/>
        </p:nvCxnSpPr>
        <p:spPr bwMode="auto">
          <a:xfrm>
            <a:off x="3321931" y="2379321"/>
            <a:ext cx="1881719" cy="18666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" name="Straight Arrow Connector 25"/>
          <p:cNvCxnSpPr>
            <a:stCxn id="7" idx="6"/>
            <a:endCxn id="11" idx="2"/>
          </p:cNvCxnSpPr>
          <p:nvPr/>
        </p:nvCxnSpPr>
        <p:spPr bwMode="auto">
          <a:xfrm>
            <a:off x="3321931" y="2715917"/>
            <a:ext cx="1881719" cy="15300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/>
          <p:cNvCxnSpPr>
            <a:stCxn id="8" idx="6"/>
            <a:endCxn id="11" idx="2"/>
          </p:cNvCxnSpPr>
          <p:nvPr/>
        </p:nvCxnSpPr>
        <p:spPr bwMode="auto">
          <a:xfrm>
            <a:off x="3321931" y="3052513"/>
            <a:ext cx="1881719" cy="11934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" name="Straight Arrow Connector 27"/>
          <p:cNvCxnSpPr>
            <a:stCxn id="6" idx="6"/>
            <a:endCxn id="12" idx="2"/>
          </p:cNvCxnSpPr>
          <p:nvPr/>
        </p:nvCxnSpPr>
        <p:spPr bwMode="auto">
          <a:xfrm>
            <a:off x="3321931" y="2379321"/>
            <a:ext cx="1882517" cy="221719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" name="Straight Arrow Connector 28"/>
          <p:cNvCxnSpPr>
            <a:stCxn id="7" idx="6"/>
            <a:endCxn id="12" idx="2"/>
          </p:cNvCxnSpPr>
          <p:nvPr/>
        </p:nvCxnSpPr>
        <p:spPr bwMode="auto">
          <a:xfrm>
            <a:off x="3321931" y="2715917"/>
            <a:ext cx="1882517" cy="188059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" name="Straight Arrow Connector 29"/>
          <p:cNvCxnSpPr>
            <a:stCxn id="8" idx="6"/>
            <a:endCxn id="12" idx="2"/>
          </p:cNvCxnSpPr>
          <p:nvPr/>
        </p:nvCxnSpPr>
        <p:spPr bwMode="auto">
          <a:xfrm>
            <a:off x="3321931" y="3052513"/>
            <a:ext cx="1882517" cy="15440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" name="Straight Arrow Connector 30"/>
          <p:cNvCxnSpPr>
            <a:stCxn id="6" idx="6"/>
            <a:endCxn id="13" idx="2"/>
          </p:cNvCxnSpPr>
          <p:nvPr/>
        </p:nvCxnSpPr>
        <p:spPr bwMode="auto">
          <a:xfrm>
            <a:off x="3321931" y="2379321"/>
            <a:ext cx="1876505" cy="45575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" name="Straight Arrow Connector 31"/>
          <p:cNvCxnSpPr>
            <a:stCxn id="7" idx="6"/>
            <a:endCxn id="13" idx="2"/>
          </p:cNvCxnSpPr>
          <p:nvPr/>
        </p:nvCxnSpPr>
        <p:spPr bwMode="auto">
          <a:xfrm>
            <a:off x="3321931" y="2715917"/>
            <a:ext cx="1876505" cy="422098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" name="Straight Arrow Connector 32"/>
          <p:cNvCxnSpPr>
            <a:stCxn id="8" idx="6"/>
            <a:endCxn id="13" idx="2"/>
          </p:cNvCxnSpPr>
          <p:nvPr/>
        </p:nvCxnSpPr>
        <p:spPr bwMode="auto">
          <a:xfrm>
            <a:off x="3321931" y="3052513"/>
            <a:ext cx="1876505" cy="38843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624689" y="1356757"/>
                <a:ext cx="1108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u="sng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u="sng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US" sz="1200" b="1" i="1" u="sng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200" b="1" u="sng" dirty="0" smtClean="0"/>
                  <a:t> X 6)-Node Input Layer</a:t>
                </a:r>
                <a:endParaRPr lang="en-US" sz="1200" b="1" u="sng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89" y="1356757"/>
                <a:ext cx="1108263" cy="461665"/>
              </a:xfrm>
              <a:prstGeom prst="rect">
                <a:avLst/>
              </a:prstGeom>
              <a:blipFill rotWithShape="0">
                <a:blip r:embed="rId2"/>
                <a:stretch>
                  <a:fillRect t="-1333" r="-1657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796538" y="956001"/>
            <a:ext cx="104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Layer</a:t>
            </a:r>
            <a:endParaRPr lang="en-US" sz="1200" b="1" u="sng" dirty="0"/>
          </a:p>
        </p:txBody>
      </p:sp>
      <p:sp>
        <p:nvSpPr>
          <p:cNvPr id="37" name="TextBox 36"/>
          <p:cNvSpPr txBox="1"/>
          <p:nvPr/>
        </p:nvSpPr>
        <p:spPr>
          <a:xfrm>
            <a:off x="9377498" y="2255138"/>
            <a:ext cx="883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8</a:t>
            </a:r>
            <a:r>
              <a:rPr lang="en-US" sz="1200" b="1" u="sng" dirty="0" smtClean="0"/>
              <a:t>-Node Output Layer</a:t>
            </a:r>
            <a:endParaRPr lang="en-US" sz="1200" b="1" u="sng" dirty="0"/>
          </a:p>
        </p:txBody>
      </p:sp>
      <p:sp>
        <p:nvSpPr>
          <p:cNvPr id="38" name="TextBox 37"/>
          <p:cNvSpPr txBox="1"/>
          <p:nvPr/>
        </p:nvSpPr>
        <p:spPr>
          <a:xfrm>
            <a:off x="1593850" y="1902886"/>
            <a:ext cx="1425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Temperature </a:t>
            </a:r>
            <a:r>
              <a:rPr lang="en-US" sz="1200" b="1" dirty="0"/>
              <a:t>[</a:t>
            </a:r>
            <a:r>
              <a:rPr lang="en-US" sz="1200" b="1" dirty="0" smtClean="0"/>
              <a:t>K]</a:t>
            </a:r>
            <a:endParaRPr lang="en-US" sz="12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803400" y="2244795"/>
            <a:ext cx="12159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Pressure </a:t>
            </a:r>
            <a:r>
              <a:rPr lang="en-US" sz="1200" b="1" dirty="0"/>
              <a:t>[</a:t>
            </a:r>
            <a:r>
              <a:rPr lang="en-US" sz="1200" b="1" dirty="0" smtClean="0"/>
              <a:t>Pa]</a:t>
            </a:r>
            <a:endParaRPr lang="en-US" sz="12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214764" y="2578757"/>
            <a:ext cx="1820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Relative Humidity </a:t>
            </a:r>
            <a:r>
              <a:rPr lang="en-US" sz="1200" b="1" dirty="0"/>
              <a:t>[</a:t>
            </a:r>
            <a:r>
              <a:rPr lang="en-US" sz="1200" b="1" dirty="0" smtClean="0"/>
              <a:t>%]</a:t>
            </a:r>
            <a:endParaRPr lang="en-US" sz="12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54567" y="292840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Wind Speed [m/s]</a:t>
            </a:r>
            <a:endParaRPr lang="en-US" sz="1200" b="1" dirty="0"/>
          </a:p>
        </p:txBody>
      </p:sp>
      <p:sp>
        <p:nvSpPr>
          <p:cNvPr id="42" name="Oval 41"/>
          <p:cNvSpPr/>
          <p:nvPr/>
        </p:nvSpPr>
        <p:spPr bwMode="auto">
          <a:xfrm>
            <a:off x="9685385" y="3977719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" name="Straight Arrow Connector 42"/>
          <p:cNvCxnSpPr>
            <a:stCxn id="182" idx="6"/>
            <a:endCxn id="42" idx="2"/>
          </p:cNvCxnSpPr>
          <p:nvPr/>
        </p:nvCxnSpPr>
        <p:spPr bwMode="auto">
          <a:xfrm>
            <a:off x="7712562" y="1641970"/>
            <a:ext cx="1972823" cy="24729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/>
          <p:cNvCxnSpPr>
            <a:stCxn id="185" idx="6"/>
            <a:endCxn id="42" idx="2"/>
          </p:cNvCxnSpPr>
          <p:nvPr/>
        </p:nvCxnSpPr>
        <p:spPr bwMode="auto">
          <a:xfrm flipV="1">
            <a:off x="7725262" y="4114879"/>
            <a:ext cx="1960123" cy="48250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5" name="Straight Arrow Connector 44"/>
          <p:cNvCxnSpPr>
            <a:stCxn id="183" idx="6"/>
            <a:endCxn id="42" idx="2"/>
          </p:cNvCxnSpPr>
          <p:nvPr/>
        </p:nvCxnSpPr>
        <p:spPr bwMode="auto">
          <a:xfrm>
            <a:off x="7725553" y="3884291"/>
            <a:ext cx="1959832" cy="23058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6" name="Straight Arrow Connector 45"/>
          <p:cNvCxnSpPr>
            <a:stCxn id="186" idx="6"/>
            <a:endCxn id="42" idx="2"/>
          </p:cNvCxnSpPr>
          <p:nvPr/>
        </p:nvCxnSpPr>
        <p:spPr bwMode="auto">
          <a:xfrm flipV="1">
            <a:off x="7719250" y="4114879"/>
            <a:ext cx="1966135" cy="282288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7" name="Straight Arrow Connector 46"/>
          <p:cNvCxnSpPr>
            <a:stCxn id="184" idx="6"/>
            <a:endCxn id="42" idx="2"/>
          </p:cNvCxnSpPr>
          <p:nvPr/>
        </p:nvCxnSpPr>
        <p:spPr bwMode="auto">
          <a:xfrm flipV="1">
            <a:off x="7724464" y="4114879"/>
            <a:ext cx="1960921" cy="1319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48" name="TextBox 47"/>
          <p:cNvSpPr txBox="1"/>
          <p:nvPr/>
        </p:nvSpPr>
        <p:spPr>
          <a:xfrm>
            <a:off x="5161965" y="1772780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sp>
        <p:nvSpPr>
          <p:cNvPr id="49" name="Oval 48"/>
          <p:cNvSpPr/>
          <p:nvPr/>
        </p:nvSpPr>
        <p:spPr bwMode="auto">
          <a:xfrm>
            <a:off x="3047611" y="325810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54567" y="3252100"/>
            <a:ext cx="1893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/>
              <a:t>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 Solar Irradiance [W/m</a:t>
            </a:r>
            <a:r>
              <a:rPr lang="en-US" sz="1200" b="1" baseline="30000" dirty="0" smtClean="0"/>
              <a:t>2</a:t>
            </a:r>
            <a:r>
              <a:rPr lang="en-US" sz="1200" b="1" dirty="0"/>
              <a:t>]</a:t>
            </a:r>
          </a:p>
        </p:txBody>
      </p:sp>
      <p:sp>
        <p:nvSpPr>
          <p:cNvPr id="51" name="Oval 50"/>
          <p:cNvSpPr/>
          <p:nvPr/>
        </p:nvSpPr>
        <p:spPr bwMode="auto">
          <a:xfrm>
            <a:off x="3047611" y="3595553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990600" y="3595900"/>
                <a:ext cx="2057011" cy="304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595900"/>
                <a:ext cx="2057011" cy="304314"/>
              </a:xfrm>
              <a:prstGeom prst="rect">
                <a:avLst/>
              </a:prstGeom>
              <a:blipFill rotWithShape="0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/>
          <p:cNvCxnSpPr>
            <a:stCxn id="51" idx="6"/>
            <a:endCxn id="13" idx="2"/>
          </p:cNvCxnSpPr>
          <p:nvPr/>
        </p:nvCxnSpPr>
        <p:spPr bwMode="auto">
          <a:xfrm>
            <a:off x="3321931" y="3732713"/>
            <a:ext cx="1876505" cy="320418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0" name="Straight Arrow Connector 99"/>
          <p:cNvCxnSpPr>
            <a:stCxn id="49" idx="6"/>
            <a:endCxn id="13" idx="2"/>
          </p:cNvCxnSpPr>
          <p:nvPr/>
        </p:nvCxnSpPr>
        <p:spPr bwMode="auto">
          <a:xfrm>
            <a:off x="3321931" y="3395263"/>
            <a:ext cx="1876505" cy="354163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9" name="Straight Arrow Connector 108"/>
          <p:cNvCxnSpPr>
            <a:stCxn id="51" idx="6"/>
            <a:endCxn id="12" idx="2"/>
          </p:cNvCxnSpPr>
          <p:nvPr/>
        </p:nvCxnSpPr>
        <p:spPr bwMode="auto">
          <a:xfrm>
            <a:off x="3321931" y="3732713"/>
            <a:ext cx="1882517" cy="8638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2" name="Straight Arrow Connector 111"/>
          <p:cNvCxnSpPr>
            <a:stCxn id="51" idx="6"/>
            <a:endCxn id="11" idx="2"/>
          </p:cNvCxnSpPr>
          <p:nvPr/>
        </p:nvCxnSpPr>
        <p:spPr bwMode="auto">
          <a:xfrm>
            <a:off x="3321931" y="3732713"/>
            <a:ext cx="1881719" cy="5132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5" name="Straight Arrow Connector 114"/>
          <p:cNvCxnSpPr>
            <a:stCxn id="51" idx="6"/>
            <a:endCxn id="10" idx="2"/>
          </p:cNvCxnSpPr>
          <p:nvPr/>
        </p:nvCxnSpPr>
        <p:spPr bwMode="auto">
          <a:xfrm>
            <a:off x="3321931" y="3732713"/>
            <a:ext cx="1882808" cy="15070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8" name="Straight Arrow Connector 117"/>
          <p:cNvCxnSpPr>
            <a:stCxn id="51" idx="6"/>
            <a:endCxn id="9" idx="2"/>
          </p:cNvCxnSpPr>
          <p:nvPr/>
        </p:nvCxnSpPr>
        <p:spPr bwMode="auto">
          <a:xfrm flipV="1">
            <a:off x="3321931" y="1641100"/>
            <a:ext cx="1869817" cy="209161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2" name="Straight Arrow Connector 121"/>
          <p:cNvCxnSpPr>
            <a:stCxn id="49" idx="6"/>
            <a:endCxn id="12" idx="2"/>
          </p:cNvCxnSpPr>
          <p:nvPr/>
        </p:nvCxnSpPr>
        <p:spPr bwMode="auto">
          <a:xfrm>
            <a:off x="3321931" y="3395263"/>
            <a:ext cx="1882517" cy="12012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5" name="Straight Arrow Connector 124"/>
          <p:cNvCxnSpPr>
            <a:stCxn id="49" idx="6"/>
            <a:endCxn id="11" idx="2"/>
          </p:cNvCxnSpPr>
          <p:nvPr/>
        </p:nvCxnSpPr>
        <p:spPr bwMode="auto">
          <a:xfrm>
            <a:off x="3321931" y="3395263"/>
            <a:ext cx="1881719" cy="85070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8" name="Straight Arrow Connector 127"/>
          <p:cNvCxnSpPr>
            <a:stCxn id="49" idx="6"/>
            <a:endCxn id="10" idx="2"/>
          </p:cNvCxnSpPr>
          <p:nvPr/>
        </p:nvCxnSpPr>
        <p:spPr bwMode="auto">
          <a:xfrm>
            <a:off x="3321931" y="3395263"/>
            <a:ext cx="1882808" cy="48815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1" name="Straight Arrow Connector 130"/>
          <p:cNvCxnSpPr>
            <a:stCxn id="49" idx="6"/>
            <a:endCxn id="9" idx="2"/>
          </p:cNvCxnSpPr>
          <p:nvPr/>
        </p:nvCxnSpPr>
        <p:spPr bwMode="auto">
          <a:xfrm flipV="1">
            <a:off x="3321931" y="1641100"/>
            <a:ext cx="1869817" cy="17541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3047611" y="4635394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Oval 62"/>
          <p:cNvSpPr/>
          <p:nvPr/>
        </p:nvSpPr>
        <p:spPr bwMode="auto">
          <a:xfrm>
            <a:off x="3047611" y="4971990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3047611" y="5308586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3047611" y="564518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314450" y="4632715"/>
                <a:ext cx="170487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Temperature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K]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632715"/>
                <a:ext cx="1704879" cy="283989"/>
              </a:xfrm>
              <a:prstGeom prst="rect">
                <a:avLst/>
              </a:prstGeom>
              <a:blipFill rotWithShape="0">
                <a:blip r:embed="rId4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727200" y="4974624"/>
                <a:ext cx="129212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Pressure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Pa]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00" y="4974624"/>
                <a:ext cx="1292129" cy="283989"/>
              </a:xfrm>
              <a:prstGeom prst="rect">
                <a:avLst/>
              </a:prstGeom>
              <a:blipFill rotWithShape="0">
                <a:blip r:embed="rId5"/>
                <a:stretch>
                  <a:fillRect r="-472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1085850" y="5308586"/>
                <a:ext cx="1949859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Relative Humidity </a:t>
                </a:r>
                <a:r>
                  <a:rPr lang="en-US" sz="1200" b="1" dirty="0"/>
                  <a:t>[</a:t>
                </a:r>
                <a:r>
                  <a:rPr lang="en-US" sz="1200" b="1" dirty="0" smtClean="0"/>
                  <a:t>%]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5308586"/>
                <a:ext cx="1949859" cy="283989"/>
              </a:xfrm>
              <a:prstGeom prst="rect">
                <a:avLst/>
              </a:prstGeom>
              <a:blipFill rotWithShape="0">
                <a:blip r:embed="rId6"/>
                <a:stretch>
                  <a:fillRect r="-313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1314449" y="5658229"/>
                <a:ext cx="1733161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Wind Speed [m/s]</a:t>
                </a:r>
                <a:endParaRPr lang="en-US" sz="1200" b="1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49" y="5658229"/>
                <a:ext cx="1733161" cy="283989"/>
              </a:xfrm>
              <a:prstGeom prst="rect">
                <a:avLst/>
              </a:prstGeom>
              <a:blipFill rotWithShape="0">
                <a:blip r:embed="rId7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 bwMode="auto">
          <a:xfrm>
            <a:off x="3047611" y="598793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90600" y="5981929"/>
                <a:ext cx="2057011" cy="283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Solar Irradiance [W/m</a:t>
                </a:r>
                <a:r>
                  <a:rPr lang="en-US" sz="1200" b="1" baseline="30000" dirty="0" smtClean="0"/>
                  <a:t>2</a:t>
                </a:r>
                <a:r>
                  <a:rPr lang="en-US" sz="1200" b="1" dirty="0"/>
                  <a:t>]</a:t>
                </a:r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981929"/>
                <a:ext cx="2057011" cy="283989"/>
              </a:xfrm>
              <a:prstGeom prst="rect">
                <a:avLst/>
              </a:prstGeom>
              <a:blipFill rotWithShape="0">
                <a:blip r:embed="rId8"/>
                <a:stretch>
                  <a:fillRect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 bwMode="auto">
          <a:xfrm>
            <a:off x="3047611" y="6325382"/>
            <a:ext cx="274320" cy="274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31850" y="6325729"/>
                <a:ext cx="2215761" cy="312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p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en-US" sz="1200" b="1" dirty="0" smtClean="0"/>
                  <a:t> Turbulence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2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200" b="1" i="1" dirty="0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1200" b="1" i="1" dirty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850" y="6325729"/>
                <a:ext cx="2215761" cy="312778"/>
              </a:xfrm>
              <a:prstGeom prst="rect">
                <a:avLst/>
              </a:prstGeom>
              <a:blipFill rotWithShape="0">
                <a:blip r:embed="rId9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3028561" y="3911739"/>
            <a:ext cx="32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/>
              <a:t>.</a:t>
            </a:r>
          </a:p>
        </p:txBody>
      </p:sp>
      <p:cxnSp>
        <p:nvCxnSpPr>
          <p:cNvPr id="75" name="Straight Arrow Connector 74"/>
          <p:cNvCxnSpPr>
            <a:stCxn id="72" idx="6"/>
            <a:endCxn id="13" idx="2"/>
          </p:cNvCxnSpPr>
          <p:nvPr/>
        </p:nvCxnSpPr>
        <p:spPr bwMode="auto">
          <a:xfrm>
            <a:off x="3321931" y="6462542"/>
            <a:ext cx="1876505" cy="47435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78" name="Straight Arrow Connector 77"/>
          <p:cNvCxnSpPr>
            <a:stCxn id="70" idx="6"/>
            <a:endCxn id="13" idx="2"/>
          </p:cNvCxnSpPr>
          <p:nvPr/>
        </p:nvCxnSpPr>
        <p:spPr bwMode="auto">
          <a:xfrm>
            <a:off x="3321931" y="6125092"/>
            <a:ext cx="1876505" cy="81180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1" name="Straight Arrow Connector 80"/>
          <p:cNvCxnSpPr>
            <a:stCxn id="65" idx="6"/>
            <a:endCxn id="13" idx="2"/>
          </p:cNvCxnSpPr>
          <p:nvPr/>
        </p:nvCxnSpPr>
        <p:spPr bwMode="auto">
          <a:xfrm>
            <a:off x="3321931" y="5782342"/>
            <a:ext cx="1876505" cy="115455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4" name="Straight Arrow Connector 83"/>
          <p:cNvCxnSpPr>
            <a:stCxn id="64" idx="6"/>
            <a:endCxn id="13" idx="2"/>
          </p:cNvCxnSpPr>
          <p:nvPr/>
        </p:nvCxnSpPr>
        <p:spPr bwMode="auto">
          <a:xfrm>
            <a:off x="3321931" y="5445746"/>
            <a:ext cx="1876505" cy="149115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7" name="Straight Arrow Connector 86"/>
          <p:cNvCxnSpPr>
            <a:stCxn id="63" idx="6"/>
            <a:endCxn id="13" idx="2"/>
          </p:cNvCxnSpPr>
          <p:nvPr/>
        </p:nvCxnSpPr>
        <p:spPr bwMode="auto">
          <a:xfrm>
            <a:off x="3321931" y="5109150"/>
            <a:ext cx="1876505" cy="182774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1" name="Straight Arrow Connector 90"/>
          <p:cNvCxnSpPr>
            <a:stCxn id="62" idx="6"/>
            <a:endCxn id="13" idx="2"/>
          </p:cNvCxnSpPr>
          <p:nvPr/>
        </p:nvCxnSpPr>
        <p:spPr bwMode="auto">
          <a:xfrm>
            <a:off x="3321931" y="4772554"/>
            <a:ext cx="1876505" cy="21643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4" name="Straight Arrow Connector 93"/>
          <p:cNvCxnSpPr>
            <a:stCxn id="62" idx="6"/>
            <a:endCxn id="9" idx="2"/>
          </p:cNvCxnSpPr>
          <p:nvPr/>
        </p:nvCxnSpPr>
        <p:spPr bwMode="auto">
          <a:xfrm flipV="1">
            <a:off x="3321931" y="1641100"/>
            <a:ext cx="1869817" cy="31314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98" name="Straight Arrow Connector 97"/>
          <p:cNvCxnSpPr>
            <a:stCxn id="63" idx="6"/>
            <a:endCxn id="9" idx="2"/>
          </p:cNvCxnSpPr>
          <p:nvPr/>
        </p:nvCxnSpPr>
        <p:spPr bwMode="auto">
          <a:xfrm flipV="1">
            <a:off x="3321931" y="1641100"/>
            <a:ext cx="1869817" cy="346805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1" name="Straight Arrow Connector 100"/>
          <p:cNvCxnSpPr>
            <a:stCxn id="64" idx="6"/>
            <a:endCxn id="9" idx="2"/>
          </p:cNvCxnSpPr>
          <p:nvPr/>
        </p:nvCxnSpPr>
        <p:spPr bwMode="auto">
          <a:xfrm flipV="1">
            <a:off x="3321931" y="1641100"/>
            <a:ext cx="1869817" cy="38046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2" name="Straight Arrow Connector 101"/>
          <p:cNvCxnSpPr>
            <a:stCxn id="65" idx="6"/>
            <a:endCxn id="9" idx="2"/>
          </p:cNvCxnSpPr>
          <p:nvPr/>
        </p:nvCxnSpPr>
        <p:spPr bwMode="auto">
          <a:xfrm flipV="1">
            <a:off x="3321931" y="1641100"/>
            <a:ext cx="1869817" cy="41412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4" name="Straight Arrow Connector 103"/>
          <p:cNvCxnSpPr>
            <a:stCxn id="70" idx="6"/>
            <a:endCxn id="9" idx="2"/>
          </p:cNvCxnSpPr>
          <p:nvPr/>
        </p:nvCxnSpPr>
        <p:spPr bwMode="auto">
          <a:xfrm flipV="1">
            <a:off x="3321931" y="1641100"/>
            <a:ext cx="1869817" cy="448399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6" name="Straight Arrow Connector 105"/>
          <p:cNvCxnSpPr>
            <a:stCxn id="72" idx="6"/>
            <a:endCxn id="9" idx="2"/>
          </p:cNvCxnSpPr>
          <p:nvPr/>
        </p:nvCxnSpPr>
        <p:spPr bwMode="auto">
          <a:xfrm flipV="1">
            <a:off x="3321931" y="1641100"/>
            <a:ext cx="1869817" cy="482144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6" name="Straight Arrow Connector 115"/>
          <p:cNvCxnSpPr>
            <a:stCxn id="72" idx="6"/>
            <a:endCxn id="12" idx="2"/>
          </p:cNvCxnSpPr>
          <p:nvPr/>
        </p:nvCxnSpPr>
        <p:spPr bwMode="auto">
          <a:xfrm flipV="1">
            <a:off x="3321931" y="4596514"/>
            <a:ext cx="1882517" cy="186602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9" name="Straight Arrow Connector 118"/>
          <p:cNvCxnSpPr>
            <a:stCxn id="72" idx="6"/>
            <a:endCxn id="10" idx="2"/>
          </p:cNvCxnSpPr>
          <p:nvPr/>
        </p:nvCxnSpPr>
        <p:spPr bwMode="auto">
          <a:xfrm flipV="1">
            <a:off x="3321931" y="3883421"/>
            <a:ext cx="1882808" cy="25791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0" name="Straight Arrow Connector 119"/>
          <p:cNvCxnSpPr>
            <a:stCxn id="72" idx="6"/>
            <a:endCxn id="11" idx="2"/>
          </p:cNvCxnSpPr>
          <p:nvPr/>
        </p:nvCxnSpPr>
        <p:spPr bwMode="auto">
          <a:xfrm flipV="1">
            <a:off x="3321931" y="4245967"/>
            <a:ext cx="1881719" cy="221657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4" name="Straight Arrow Connector 123"/>
          <p:cNvCxnSpPr>
            <a:stCxn id="70" idx="6"/>
            <a:endCxn id="12" idx="2"/>
          </p:cNvCxnSpPr>
          <p:nvPr/>
        </p:nvCxnSpPr>
        <p:spPr bwMode="auto">
          <a:xfrm flipV="1">
            <a:off x="3321931" y="4596514"/>
            <a:ext cx="1882517" cy="152857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27" name="Straight Arrow Connector 126"/>
          <p:cNvCxnSpPr>
            <a:stCxn id="70" idx="6"/>
            <a:endCxn id="11" idx="2"/>
          </p:cNvCxnSpPr>
          <p:nvPr/>
        </p:nvCxnSpPr>
        <p:spPr bwMode="auto">
          <a:xfrm flipV="1">
            <a:off x="3321931" y="4245967"/>
            <a:ext cx="1881719" cy="18791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0" name="Straight Arrow Connector 129"/>
          <p:cNvCxnSpPr>
            <a:stCxn id="70" idx="6"/>
            <a:endCxn id="10" idx="2"/>
          </p:cNvCxnSpPr>
          <p:nvPr/>
        </p:nvCxnSpPr>
        <p:spPr bwMode="auto">
          <a:xfrm flipV="1">
            <a:off x="3321931" y="3883421"/>
            <a:ext cx="1882808" cy="22416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3" name="Straight Arrow Connector 132"/>
          <p:cNvCxnSpPr>
            <a:stCxn id="62" idx="6"/>
            <a:endCxn id="10" idx="2"/>
          </p:cNvCxnSpPr>
          <p:nvPr/>
        </p:nvCxnSpPr>
        <p:spPr bwMode="auto">
          <a:xfrm flipV="1">
            <a:off x="3321931" y="3883421"/>
            <a:ext cx="1882808" cy="88913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6" name="Straight Arrow Connector 135"/>
          <p:cNvCxnSpPr>
            <a:stCxn id="62" idx="6"/>
            <a:endCxn id="11" idx="2"/>
          </p:cNvCxnSpPr>
          <p:nvPr/>
        </p:nvCxnSpPr>
        <p:spPr bwMode="auto">
          <a:xfrm flipV="1">
            <a:off x="3321931" y="4245967"/>
            <a:ext cx="1881719" cy="52658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9" name="Straight Arrow Connector 138"/>
          <p:cNvCxnSpPr>
            <a:stCxn id="62" idx="6"/>
            <a:endCxn id="12" idx="2"/>
          </p:cNvCxnSpPr>
          <p:nvPr/>
        </p:nvCxnSpPr>
        <p:spPr bwMode="auto">
          <a:xfrm flipV="1">
            <a:off x="3321931" y="4596514"/>
            <a:ext cx="1882517" cy="17604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2" name="Straight Arrow Connector 141"/>
          <p:cNvCxnSpPr>
            <a:stCxn id="63" idx="6"/>
            <a:endCxn id="10" idx="2"/>
          </p:cNvCxnSpPr>
          <p:nvPr/>
        </p:nvCxnSpPr>
        <p:spPr bwMode="auto">
          <a:xfrm flipV="1">
            <a:off x="3321931" y="3883421"/>
            <a:ext cx="1882808" cy="122572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5" name="Straight Arrow Connector 144"/>
          <p:cNvCxnSpPr>
            <a:stCxn id="63" idx="6"/>
            <a:endCxn id="11" idx="2"/>
          </p:cNvCxnSpPr>
          <p:nvPr/>
        </p:nvCxnSpPr>
        <p:spPr bwMode="auto">
          <a:xfrm flipV="1">
            <a:off x="3321931" y="4245967"/>
            <a:ext cx="1881719" cy="86318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8" name="Straight Arrow Connector 147"/>
          <p:cNvCxnSpPr>
            <a:stCxn id="63" idx="6"/>
            <a:endCxn id="12" idx="2"/>
          </p:cNvCxnSpPr>
          <p:nvPr/>
        </p:nvCxnSpPr>
        <p:spPr bwMode="auto">
          <a:xfrm flipV="1">
            <a:off x="3321931" y="4596514"/>
            <a:ext cx="1882517" cy="51263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1" name="Straight Arrow Connector 150"/>
          <p:cNvCxnSpPr>
            <a:stCxn id="64" idx="6"/>
            <a:endCxn id="10" idx="2"/>
          </p:cNvCxnSpPr>
          <p:nvPr/>
        </p:nvCxnSpPr>
        <p:spPr bwMode="auto">
          <a:xfrm flipV="1">
            <a:off x="3321931" y="3883421"/>
            <a:ext cx="1882808" cy="156232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4" name="Straight Arrow Connector 153"/>
          <p:cNvCxnSpPr>
            <a:stCxn id="64" idx="6"/>
            <a:endCxn id="11" idx="2"/>
          </p:cNvCxnSpPr>
          <p:nvPr/>
        </p:nvCxnSpPr>
        <p:spPr bwMode="auto">
          <a:xfrm flipV="1">
            <a:off x="3321931" y="4245967"/>
            <a:ext cx="1881719" cy="119977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7" name="Straight Arrow Connector 156"/>
          <p:cNvCxnSpPr>
            <a:stCxn id="64" idx="6"/>
            <a:endCxn id="12" idx="2"/>
          </p:cNvCxnSpPr>
          <p:nvPr/>
        </p:nvCxnSpPr>
        <p:spPr bwMode="auto">
          <a:xfrm flipV="1">
            <a:off x="3321931" y="4596514"/>
            <a:ext cx="1882517" cy="849232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0" name="Straight Arrow Connector 159"/>
          <p:cNvCxnSpPr>
            <a:stCxn id="65" idx="6"/>
            <a:endCxn id="10" idx="2"/>
          </p:cNvCxnSpPr>
          <p:nvPr/>
        </p:nvCxnSpPr>
        <p:spPr bwMode="auto">
          <a:xfrm flipV="1">
            <a:off x="3321931" y="3883421"/>
            <a:ext cx="1882808" cy="189892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3" name="Straight Arrow Connector 162"/>
          <p:cNvCxnSpPr>
            <a:stCxn id="65" idx="6"/>
            <a:endCxn id="11" idx="2"/>
          </p:cNvCxnSpPr>
          <p:nvPr/>
        </p:nvCxnSpPr>
        <p:spPr bwMode="auto">
          <a:xfrm flipV="1">
            <a:off x="3321931" y="4245967"/>
            <a:ext cx="1881719" cy="1536375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66" name="Straight Arrow Connector 165"/>
          <p:cNvCxnSpPr>
            <a:stCxn id="65" idx="6"/>
            <a:endCxn id="12" idx="2"/>
          </p:cNvCxnSpPr>
          <p:nvPr/>
        </p:nvCxnSpPr>
        <p:spPr bwMode="auto">
          <a:xfrm flipV="1">
            <a:off x="3321931" y="4596514"/>
            <a:ext cx="1882517" cy="118582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69" name="TextBox 168"/>
          <p:cNvSpPr txBox="1"/>
          <p:nvPr/>
        </p:nvSpPr>
        <p:spPr>
          <a:xfrm>
            <a:off x="5174956" y="4801438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sp>
        <p:nvSpPr>
          <p:cNvPr id="170" name="Oval 169"/>
          <p:cNvSpPr/>
          <p:nvPr/>
        </p:nvSpPr>
        <p:spPr bwMode="auto">
          <a:xfrm>
            <a:off x="9685385" y="364014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1" name="Oval 170"/>
          <p:cNvSpPr/>
          <p:nvPr/>
        </p:nvSpPr>
        <p:spPr bwMode="auto">
          <a:xfrm>
            <a:off x="9692073" y="432054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2" name="Oval 171"/>
          <p:cNvSpPr/>
          <p:nvPr/>
        </p:nvSpPr>
        <p:spPr bwMode="auto">
          <a:xfrm>
            <a:off x="9692073" y="4658894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3" name="Oval 172"/>
          <p:cNvSpPr/>
          <p:nvPr/>
        </p:nvSpPr>
        <p:spPr bwMode="auto">
          <a:xfrm>
            <a:off x="9685385" y="3306301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4" name="Oval 173"/>
          <p:cNvSpPr/>
          <p:nvPr/>
        </p:nvSpPr>
        <p:spPr bwMode="auto">
          <a:xfrm>
            <a:off x="9687965" y="4997248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5" name="Oval 174"/>
          <p:cNvSpPr/>
          <p:nvPr/>
        </p:nvSpPr>
        <p:spPr bwMode="auto">
          <a:xfrm>
            <a:off x="9685723" y="2963707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2" name="Oval 181"/>
          <p:cNvSpPr/>
          <p:nvPr/>
        </p:nvSpPr>
        <p:spPr bwMode="auto">
          <a:xfrm>
            <a:off x="7438242" y="1504810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3" name="Oval 182"/>
          <p:cNvSpPr/>
          <p:nvPr/>
        </p:nvSpPr>
        <p:spPr bwMode="auto">
          <a:xfrm>
            <a:off x="7451233" y="3747131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4" name="Oval 183"/>
          <p:cNvSpPr/>
          <p:nvPr/>
        </p:nvSpPr>
        <p:spPr bwMode="auto">
          <a:xfrm>
            <a:off x="7450144" y="4109677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7450942" y="4460224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6" name="Oval 185"/>
          <p:cNvSpPr/>
          <p:nvPr/>
        </p:nvSpPr>
        <p:spPr bwMode="auto">
          <a:xfrm>
            <a:off x="7444930" y="6800608"/>
            <a:ext cx="274320" cy="27432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408459" y="1773650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sp>
        <p:nvSpPr>
          <p:cNvPr id="188" name="TextBox 187"/>
          <p:cNvSpPr txBox="1"/>
          <p:nvPr/>
        </p:nvSpPr>
        <p:spPr>
          <a:xfrm>
            <a:off x="7421450" y="4802308"/>
            <a:ext cx="32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</a:p>
          <a:p>
            <a:pPr algn="ctr"/>
            <a:r>
              <a:rPr lang="en-US" sz="1200" b="1" dirty="0" smtClean="0"/>
              <a:t>.</a:t>
            </a:r>
            <a:endParaRPr lang="en-US" sz="1200" b="1" dirty="0"/>
          </a:p>
        </p:txBody>
      </p:sp>
      <p:cxnSp>
        <p:nvCxnSpPr>
          <p:cNvPr id="189" name="Straight Arrow Connector 188"/>
          <p:cNvCxnSpPr>
            <a:stCxn id="11" idx="6"/>
            <a:endCxn id="184" idx="2"/>
          </p:cNvCxnSpPr>
          <p:nvPr/>
        </p:nvCxnSpPr>
        <p:spPr bwMode="auto">
          <a:xfrm>
            <a:off x="5477970" y="4245967"/>
            <a:ext cx="19721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2" name="Straight Arrow Connector 191"/>
          <p:cNvCxnSpPr>
            <a:stCxn id="11" idx="6"/>
            <a:endCxn id="185" idx="2"/>
          </p:cNvCxnSpPr>
          <p:nvPr/>
        </p:nvCxnSpPr>
        <p:spPr bwMode="auto">
          <a:xfrm>
            <a:off x="5477970" y="4245967"/>
            <a:ext cx="1972972" cy="3514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5" name="Straight Arrow Connector 194"/>
          <p:cNvCxnSpPr>
            <a:stCxn id="11" idx="6"/>
            <a:endCxn id="186" idx="2"/>
          </p:cNvCxnSpPr>
          <p:nvPr/>
        </p:nvCxnSpPr>
        <p:spPr bwMode="auto">
          <a:xfrm>
            <a:off x="5477970" y="4245967"/>
            <a:ext cx="1966960" cy="26918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99" name="Straight Arrow Connector 198"/>
          <p:cNvCxnSpPr>
            <a:stCxn id="11" idx="6"/>
            <a:endCxn id="182" idx="2"/>
          </p:cNvCxnSpPr>
          <p:nvPr/>
        </p:nvCxnSpPr>
        <p:spPr bwMode="auto">
          <a:xfrm flipV="1">
            <a:off x="5477970" y="1641970"/>
            <a:ext cx="1960272" cy="260399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07" name="Straight Arrow Connector 206"/>
          <p:cNvCxnSpPr>
            <a:stCxn id="11" idx="6"/>
            <a:endCxn id="183" idx="2"/>
          </p:cNvCxnSpPr>
          <p:nvPr/>
        </p:nvCxnSpPr>
        <p:spPr bwMode="auto">
          <a:xfrm flipV="1">
            <a:off x="5477970" y="3884291"/>
            <a:ext cx="1973263" cy="36167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0" name="Straight Arrow Connector 209"/>
          <p:cNvCxnSpPr>
            <a:stCxn id="9" idx="6"/>
            <a:endCxn id="182" idx="2"/>
          </p:cNvCxnSpPr>
          <p:nvPr/>
        </p:nvCxnSpPr>
        <p:spPr bwMode="auto">
          <a:xfrm>
            <a:off x="5466068" y="1641100"/>
            <a:ext cx="19721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4" name="Straight Arrow Connector 213"/>
          <p:cNvCxnSpPr>
            <a:stCxn id="9" idx="6"/>
            <a:endCxn id="183" idx="2"/>
          </p:cNvCxnSpPr>
          <p:nvPr/>
        </p:nvCxnSpPr>
        <p:spPr bwMode="auto">
          <a:xfrm>
            <a:off x="5466068" y="1641100"/>
            <a:ext cx="1985165" cy="22431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18" name="Straight Arrow Connector 217"/>
          <p:cNvCxnSpPr>
            <a:stCxn id="9" idx="6"/>
            <a:endCxn id="184" idx="2"/>
          </p:cNvCxnSpPr>
          <p:nvPr/>
        </p:nvCxnSpPr>
        <p:spPr bwMode="auto">
          <a:xfrm>
            <a:off x="5466068" y="1641100"/>
            <a:ext cx="1984076" cy="26057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1" name="Straight Arrow Connector 220"/>
          <p:cNvCxnSpPr>
            <a:stCxn id="9" idx="6"/>
            <a:endCxn id="185" idx="2"/>
          </p:cNvCxnSpPr>
          <p:nvPr/>
        </p:nvCxnSpPr>
        <p:spPr bwMode="auto">
          <a:xfrm>
            <a:off x="5466068" y="1641100"/>
            <a:ext cx="1984874" cy="29562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4" name="Straight Arrow Connector 223"/>
          <p:cNvCxnSpPr>
            <a:stCxn id="9" idx="6"/>
            <a:endCxn id="186" idx="2"/>
          </p:cNvCxnSpPr>
          <p:nvPr/>
        </p:nvCxnSpPr>
        <p:spPr bwMode="auto">
          <a:xfrm>
            <a:off x="5466068" y="1641100"/>
            <a:ext cx="1978862" cy="52966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7" name="Straight Arrow Connector 226"/>
          <p:cNvCxnSpPr>
            <a:stCxn id="10" idx="6"/>
            <a:endCxn id="182" idx="2"/>
          </p:cNvCxnSpPr>
          <p:nvPr/>
        </p:nvCxnSpPr>
        <p:spPr bwMode="auto">
          <a:xfrm flipV="1">
            <a:off x="5479059" y="1641970"/>
            <a:ext cx="1959183" cy="224145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0" name="Straight Arrow Connector 229"/>
          <p:cNvCxnSpPr>
            <a:stCxn id="10" idx="6"/>
            <a:endCxn id="186" idx="2"/>
          </p:cNvCxnSpPr>
          <p:nvPr/>
        </p:nvCxnSpPr>
        <p:spPr bwMode="auto">
          <a:xfrm>
            <a:off x="5479059" y="3883421"/>
            <a:ext cx="1965871" cy="305434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3" name="Straight Arrow Connector 232"/>
          <p:cNvCxnSpPr>
            <a:stCxn id="10" idx="6"/>
            <a:endCxn id="185" idx="2"/>
          </p:cNvCxnSpPr>
          <p:nvPr/>
        </p:nvCxnSpPr>
        <p:spPr bwMode="auto">
          <a:xfrm>
            <a:off x="5479059" y="3883421"/>
            <a:ext cx="1971883" cy="7139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6" name="Straight Arrow Connector 235"/>
          <p:cNvCxnSpPr>
            <a:stCxn id="10" idx="6"/>
            <a:endCxn id="184" idx="2"/>
          </p:cNvCxnSpPr>
          <p:nvPr/>
        </p:nvCxnSpPr>
        <p:spPr bwMode="auto">
          <a:xfrm>
            <a:off x="5479059" y="3883421"/>
            <a:ext cx="1971085" cy="36341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39" name="Straight Arrow Connector 238"/>
          <p:cNvCxnSpPr>
            <a:stCxn id="10" idx="6"/>
            <a:endCxn id="183" idx="2"/>
          </p:cNvCxnSpPr>
          <p:nvPr/>
        </p:nvCxnSpPr>
        <p:spPr bwMode="auto">
          <a:xfrm>
            <a:off x="5479059" y="3883421"/>
            <a:ext cx="19721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2" name="Straight Arrow Connector 241"/>
          <p:cNvCxnSpPr>
            <a:stCxn id="12" idx="6"/>
            <a:endCxn id="185" idx="2"/>
          </p:cNvCxnSpPr>
          <p:nvPr/>
        </p:nvCxnSpPr>
        <p:spPr bwMode="auto">
          <a:xfrm>
            <a:off x="5478768" y="4596514"/>
            <a:ext cx="19721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5" name="Straight Arrow Connector 244"/>
          <p:cNvCxnSpPr>
            <a:stCxn id="12" idx="6"/>
            <a:endCxn id="186" idx="2"/>
          </p:cNvCxnSpPr>
          <p:nvPr/>
        </p:nvCxnSpPr>
        <p:spPr bwMode="auto">
          <a:xfrm>
            <a:off x="5478768" y="4596514"/>
            <a:ext cx="1966162" cy="234125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48" name="Straight Arrow Connector 247"/>
          <p:cNvCxnSpPr>
            <a:stCxn id="12" idx="6"/>
            <a:endCxn id="184" idx="2"/>
          </p:cNvCxnSpPr>
          <p:nvPr/>
        </p:nvCxnSpPr>
        <p:spPr bwMode="auto">
          <a:xfrm flipV="1">
            <a:off x="5478768" y="4246837"/>
            <a:ext cx="1971376" cy="3496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1" name="Straight Arrow Connector 250"/>
          <p:cNvCxnSpPr>
            <a:stCxn id="12" idx="6"/>
            <a:endCxn id="183" idx="2"/>
          </p:cNvCxnSpPr>
          <p:nvPr/>
        </p:nvCxnSpPr>
        <p:spPr bwMode="auto">
          <a:xfrm flipV="1">
            <a:off x="5478768" y="3884291"/>
            <a:ext cx="1972465" cy="7122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4" name="Straight Arrow Connector 253"/>
          <p:cNvCxnSpPr>
            <a:stCxn id="12" idx="6"/>
            <a:endCxn id="182" idx="2"/>
          </p:cNvCxnSpPr>
          <p:nvPr/>
        </p:nvCxnSpPr>
        <p:spPr bwMode="auto">
          <a:xfrm flipV="1">
            <a:off x="5478768" y="1641970"/>
            <a:ext cx="1959474" cy="295454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7" name="Straight Arrow Connector 256"/>
          <p:cNvCxnSpPr>
            <a:stCxn id="13" idx="6"/>
            <a:endCxn id="182" idx="2"/>
          </p:cNvCxnSpPr>
          <p:nvPr/>
        </p:nvCxnSpPr>
        <p:spPr bwMode="auto">
          <a:xfrm flipV="1">
            <a:off x="5472756" y="1641970"/>
            <a:ext cx="1965486" cy="529492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0" name="Straight Arrow Connector 259"/>
          <p:cNvCxnSpPr>
            <a:stCxn id="13" idx="6"/>
            <a:endCxn id="183" idx="2"/>
          </p:cNvCxnSpPr>
          <p:nvPr/>
        </p:nvCxnSpPr>
        <p:spPr bwMode="auto">
          <a:xfrm flipV="1">
            <a:off x="5472756" y="3884291"/>
            <a:ext cx="1978477" cy="30526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3" name="Straight Arrow Connector 262"/>
          <p:cNvCxnSpPr>
            <a:stCxn id="13" idx="6"/>
            <a:endCxn id="184" idx="2"/>
          </p:cNvCxnSpPr>
          <p:nvPr/>
        </p:nvCxnSpPr>
        <p:spPr bwMode="auto">
          <a:xfrm flipV="1">
            <a:off x="5472756" y="4246837"/>
            <a:ext cx="1977388" cy="269006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6" name="Straight Arrow Connector 265"/>
          <p:cNvCxnSpPr>
            <a:stCxn id="13" idx="6"/>
            <a:endCxn id="185" idx="2"/>
          </p:cNvCxnSpPr>
          <p:nvPr/>
        </p:nvCxnSpPr>
        <p:spPr bwMode="auto">
          <a:xfrm flipV="1">
            <a:off x="5472756" y="4597384"/>
            <a:ext cx="1978186" cy="23395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69" name="Straight Arrow Connector 268"/>
          <p:cNvCxnSpPr>
            <a:stCxn id="13" idx="6"/>
            <a:endCxn id="186" idx="2"/>
          </p:cNvCxnSpPr>
          <p:nvPr/>
        </p:nvCxnSpPr>
        <p:spPr bwMode="auto">
          <a:xfrm>
            <a:off x="5472756" y="6936898"/>
            <a:ext cx="1972174" cy="8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2" name="Straight Arrow Connector 271"/>
          <p:cNvCxnSpPr>
            <a:stCxn id="186" idx="6"/>
            <a:endCxn id="174" idx="2"/>
          </p:cNvCxnSpPr>
          <p:nvPr/>
        </p:nvCxnSpPr>
        <p:spPr bwMode="auto">
          <a:xfrm flipV="1">
            <a:off x="7719250" y="5134408"/>
            <a:ext cx="1968715" cy="18033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5" name="Straight Arrow Connector 274"/>
          <p:cNvCxnSpPr>
            <a:stCxn id="186" idx="6"/>
            <a:endCxn id="172" idx="2"/>
          </p:cNvCxnSpPr>
          <p:nvPr/>
        </p:nvCxnSpPr>
        <p:spPr bwMode="auto">
          <a:xfrm flipV="1">
            <a:off x="7719250" y="4796054"/>
            <a:ext cx="1972823" cy="214171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8" name="Straight Arrow Connector 277"/>
          <p:cNvCxnSpPr>
            <a:stCxn id="186" idx="6"/>
            <a:endCxn id="171" idx="2"/>
          </p:cNvCxnSpPr>
          <p:nvPr/>
        </p:nvCxnSpPr>
        <p:spPr bwMode="auto">
          <a:xfrm flipV="1">
            <a:off x="7719250" y="4457700"/>
            <a:ext cx="1972823" cy="248006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1" name="Straight Arrow Connector 280"/>
          <p:cNvCxnSpPr>
            <a:stCxn id="186" idx="6"/>
            <a:endCxn id="42" idx="2"/>
          </p:cNvCxnSpPr>
          <p:nvPr/>
        </p:nvCxnSpPr>
        <p:spPr bwMode="auto">
          <a:xfrm flipV="1">
            <a:off x="7719250" y="4114879"/>
            <a:ext cx="1966135" cy="282288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5" name="Straight Arrow Connector 284"/>
          <p:cNvCxnSpPr>
            <a:stCxn id="186" idx="6"/>
            <a:endCxn id="170" idx="2"/>
          </p:cNvCxnSpPr>
          <p:nvPr/>
        </p:nvCxnSpPr>
        <p:spPr bwMode="auto">
          <a:xfrm flipV="1">
            <a:off x="7719250" y="3777307"/>
            <a:ext cx="1966135" cy="316046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88" name="Straight Arrow Connector 287"/>
          <p:cNvCxnSpPr>
            <a:stCxn id="186" idx="6"/>
            <a:endCxn id="173" idx="2"/>
          </p:cNvCxnSpPr>
          <p:nvPr/>
        </p:nvCxnSpPr>
        <p:spPr bwMode="auto">
          <a:xfrm flipV="1">
            <a:off x="7719250" y="3443461"/>
            <a:ext cx="1966135" cy="349430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0" name="Straight Arrow Connector 289"/>
          <p:cNvCxnSpPr>
            <a:stCxn id="186" idx="6"/>
            <a:endCxn id="175" idx="2"/>
          </p:cNvCxnSpPr>
          <p:nvPr/>
        </p:nvCxnSpPr>
        <p:spPr bwMode="auto">
          <a:xfrm flipV="1">
            <a:off x="7719250" y="3100867"/>
            <a:ext cx="1966473" cy="383690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5" name="Straight Arrow Connector 294"/>
          <p:cNvCxnSpPr>
            <a:stCxn id="185" idx="6"/>
            <a:endCxn id="174" idx="2"/>
          </p:cNvCxnSpPr>
          <p:nvPr/>
        </p:nvCxnSpPr>
        <p:spPr bwMode="auto">
          <a:xfrm>
            <a:off x="7725262" y="4597384"/>
            <a:ext cx="1962703" cy="53702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98" name="Straight Arrow Connector 297"/>
          <p:cNvCxnSpPr>
            <a:stCxn id="185" idx="6"/>
            <a:endCxn id="172" idx="2"/>
          </p:cNvCxnSpPr>
          <p:nvPr/>
        </p:nvCxnSpPr>
        <p:spPr bwMode="auto">
          <a:xfrm>
            <a:off x="7725262" y="4597384"/>
            <a:ext cx="1966811" cy="1986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0" name="Straight Arrow Connector 299"/>
          <p:cNvCxnSpPr>
            <a:stCxn id="185" idx="6"/>
            <a:endCxn id="171" idx="2"/>
          </p:cNvCxnSpPr>
          <p:nvPr/>
        </p:nvCxnSpPr>
        <p:spPr bwMode="auto">
          <a:xfrm flipV="1">
            <a:off x="7725262" y="4457700"/>
            <a:ext cx="1966811" cy="1396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2" name="Straight Arrow Connector 301"/>
          <p:cNvCxnSpPr>
            <a:stCxn id="185" idx="6"/>
            <a:endCxn id="170" idx="2"/>
          </p:cNvCxnSpPr>
          <p:nvPr/>
        </p:nvCxnSpPr>
        <p:spPr bwMode="auto">
          <a:xfrm flipV="1">
            <a:off x="7725262" y="3777307"/>
            <a:ext cx="1960123" cy="82007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4" name="Straight Arrow Connector 303"/>
          <p:cNvCxnSpPr>
            <a:stCxn id="185" idx="6"/>
            <a:endCxn id="173" idx="2"/>
          </p:cNvCxnSpPr>
          <p:nvPr/>
        </p:nvCxnSpPr>
        <p:spPr bwMode="auto">
          <a:xfrm flipV="1">
            <a:off x="7725262" y="3443461"/>
            <a:ext cx="1960123" cy="115392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06" name="Straight Arrow Connector 305"/>
          <p:cNvCxnSpPr>
            <a:stCxn id="185" idx="6"/>
            <a:endCxn id="175" idx="2"/>
          </p:cNvCxnSpPr>
          <p:nvPr/>
        </p:nvCxnSpPr>
        <p:spPr bwMode="auto">
          <a:xfrm flipV="1">
            <a:off x="7725262" y="3100867"/>
            <a:ext cx="1960461" cy="14965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3" name="Straight Arrow Connector 312"/>
          <p:cNvCxnSpPr>
            <a:stCxn id="184" idx="6"/>
            <a:endCxn id="171" idx="2"/>
          </p:cNvCxnSpPr>
          <p:nvPr/>
        </p:nvCxnSpPr>
        <p:spPr bwMode="auto">
          <a:xfrm>
            <a:off x="7724464" y="4246837"/>
            <a:ext cx="1967609" cy="2108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6" name="Straight Arrow Connector 315"/>
          <p:cNvCxnSpPr>
            <a:stCxn id="184" idx="6"/>
            <a:endCxn id="172" idx="2"/>
          </p:cNvCxnSpPr>
          <p:nvPr/>
        </p:nvCxnSpPr>
        <p:spPr bwMode="auto">
          <a:xfrm>
            <a:off x="7724464" y="4246837"/>
            <a:ext cx="1967609" cy="5492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19" name="Straight Arrow Connector 318"/>
          <p:cNvCxnSpPr>
            <a:stCxn id="184" idx="6"/>
            <a:endCxn id="174" idx="2"/>
          </p:cNvCxnSpPr>
          <p:nvPr/>
        </p:nvCxnSpPr>
        <p:spPr bwMode="auto">
          <a:xfrm>
            <a:off x="7724464" y="4246837"/>
            <a:ext cx="1963501" cy="8875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2" name="Straight Arrow Connector 321"/>
          <p:cNvCxnSpPr>
            <a:stCxn id="184" idx="6"/>
            <a:endCxn id="170" idx="2"/>
          </p:cNvCxnSpPr>
          <p:nvPr/>
        </p:nvCxnSpPr>
        <p:spPr bwMode="auto">
          <a:xfrm flipV="1">
            <a:off x="7724464" y="3777307"/>
            <a:ext cx="1960921" cy="46953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5" name="Straight Arrow Connector 324"/>
          <p:cNvCxnSpPr>
            <a:stCxn id="184" idx="6"/>
            <a:endCxn id="173" idx="2"/>
          </p:cNvCxnSpPr>
          <p:nvPr/>
        </p:nvCxnSpPr>
        <p:spPr bwMode="auto">
          <a:xfrm flipV="1">
            <a:off x="7724464" y="3443461"/>
            <a:ext cx="1960921" cy="80337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28" name="Straight Arrow Connector 327"/>
          <p:cNvCxnSpPr>
            <a:stCxn id="184" idx="6"/>
            <a:endCxn id="175" idx="2"/>
          </p:cNvCxnSpPr>
          <p:nvPr/>
        </p:nvCxnSpPr>
        <p:spPr bwMode="auto">
          <a:xfrm flipV="1">
            <a:off x="7724464" y="3100867"/>
            <a:ext cx="1961259" cy="114597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1" name="Straight Arrow Connector 330"/>
          <p:cNvCxnSpPr>
            <a:stCxn id="183" idx="6"/>
            <a:endCxn id="175" idx="2"/>
          </p:cNvCxnSpPr>
          <p:nvPr/>
        </p:nvCxnSpPr>
        <p:spPr bwMode="auto">
          <a:xfrm flipV="1">
            <a:off x="7725553" y="3100867"/>
            <a:ext cx="1960170" cy="78342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4" name="Straight Arrow Connector 333"/>
          <p:cNvCxnSpPr>
            <a:stCxn id="183" idx="6"/>
            <a:endCxn id="173" idx="2"/>
          </p:cNvCxnSpPr>
          <p:nvPr/>
        </p:nvCxnSpPr>
        <p:spPr bwMode="auto">
          <a:xfrm flipV="1">
            <a:off x="7725553" y="3443461"/>
            <a:ext cx="1959832" cy="44083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37" name="Straight Arrow Connector 336"/>
          <p:cNvCxnSpPr>
            <a:stCxn id="183" idx="6"/>
            <a:endCxn id="170" idx="2"/>
          </p:cNvCxnSpPr>
          <p:nvPr/>
        </p:nvCxnSpPr>
        <p:spPr bwMode="auto">
          <a:xfrm flipV="1">
            <a:off x="7725553" y="3777307"/>
            <a:ext cx="1959832" cy="1069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0" name="Straight Arrow Connector 339"/>
          <p:cNvCxnSpPr>
            <a:stCxn id="183" idx="6"/>
            <a:endCxn id="171" idx="2"/>
          </p:cNvCxnSpPr>
          <p:nvPr/>
        </p:nvCxnSpPr>
        <p:spPr bwMode="auto">
          <a:xfrm>
            <a:off x="7725553" y="3884291"/>
            <a:ext cx="1966520" cy="57340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3" name="Straight Arrow Connector 342"/>
          <p:cNvCxnSpPr>
            <a:stCxn id="183" idx="6"/>
            <a:endCxn id="172" idx="2"/>
          </p:cNvCxnSpPr>
          <p:nvPr/>
        </p:nvCxnSpPr>
        <p:spPr bwMode="auto">
          <a:xfrm>
            <a:off x="7725553" y="3884291"/>
            <a:ext cx="1966520" cy="91176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6" name="Straight Arrow Connector 345"/>
          <p:cNvCxnSpPr>
            <a:stCxn id="183" idx="6"/>
            <a:endCxn id="174" idx="2"/>
          </p:cNvCxnSpPr>
          <p:nvPr/>
        </p:nvCxnSpPr>
        <p:spPr bwMode="auto">
          <a:xfrm>
            <a:off x="7725553" y="3884291"/>
            <a:ext cx="1962412" cy="125011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49" name="Straight Arrow Connector 348"/>
          <p:cNvCxnSpPr>
            <a:stCxn id="182" idx="6"/>
            <a:endCxn id="175" idx="2"/>
          </p:cNvCxnSpPr>
          <p:nvPr/>
        </p:nvCxnSpPr>
        <p:spPr bwMode="auto">
          <a:xfrm>
            <a:off x="7712562" y="1641970"/>
            <a:ext cx="1973161" cy="145889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2" name="Straight Arrow Connector 351"/>
          <p:cNvCxnSpPr>
            <a:stCxn id="182" idx="6"/>
            <a:endCxn id="173" idx="2"/>
          </p:cNvCxnSpPr>
          <p:nvPr/>
        </p:nvCxnSpPr>
        <p:spPr bwMode="auto">
          <a:xfrm>
            <a:off x="7712562" y="1641970"/>
            <a:ext cx="1972823" cy="180149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5" name="Straight Arrow Connector 354"/>
          <p:cNvCxnSpPr>
            <a:stCxn id="182" idx="6"/>
            <a:endCxn id="170" idx="2"/>
          </p:cNvCxnSpPr>
          <p:nvPr/>
        </p:nvCxnSpPr>
        <p:spPr bwMode="auto">
          <a:xfrm>
            <a:off x="7712562" y="1641970"/>
            <a:ext cx="1972823" cy="2135337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7" name="Straight Arrow Connector 356"/>
          <p:cNvCxnSpPr>
            <a:stCxn id="182" idx="6"/>
            <a:endCxn id="171" idx="2"/>
          </p:cNvCxnSpPr>
          <p:nvPr/>
        </p:nvCxnSpPr>
        <p:spPr bwMode="auto">
          <a:xfrm>
            <a:off x="7712562" y="1641970"/>
            <a:ext cx="1979511" cy="281573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59" name="Straight Arrow Connector 358"/>
          <p:cNvCxnSpPr>
            <a:stCxn id="182" idx="6"/>
            <a:endCxn id="172" idx="2"/>
          </p:cNvCxnSpPr>
          <p:nvPr/>
        </p:nvCxnSpPr>
        <p:spPr bwMode="auto">
          <a:xfrm>
            <a:off x="7712562" y="1641970"/>
            <a:ext cx="1979511" cy="3154084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61" name="Straight Arrow Connector 360"/>
          <p:cNvCxnSpPr>
            <a:stCxn id="182" idx="6"/>
            <a:endCxn id="174" idx="2"/>
          </p:cNvCxnSpPr>
          <p:nvPr/>
        </p:nvCxnSpPr>
        <p:spPr bwMode="auto">
          <a:xfrm>
            <a:off x="7712562" y="1641970"/>
            <a:ext cx="1975403" cy="349243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69" name="TextBox 368"/>
          <p:cNvSpPr txBox="1"/>
          <p:nvPr/>
        </p:nvSpPr>
        <p:spPr>
          <a:xfrm>
            <a:off x="7059271" y="962308"/>
            <a:ext cx="1045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N</a:t>
            </a:r>
            <a:r>
              <a:rPr lang="en-US" sz="1200" b="1" u="sng" dirty="0" smtClean="0"/>
              <a:t>-Node Hidden Layer</a:t>
            </a:r>
            <a:endParaRPr lang="en-US" sz="12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/>
              <p:cNvSpPr txBox="1"/>
              <p:nvPr/>
            </p:nvSpPr>
            <p:spPr>
              <a:xfrm>
                <a:off x="10001251" y="329366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2</a:t>
                </a:r>
                <a:r>
                  <a:rPr lang="en-US" sz="1200" b="1" baseline="30000" dirty="0" smtClean="0"/>
                  <a:t>nd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1" name="TextBox 3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1" y="3293662"/>
                <a:ext cx="1644650" cy="300788"/>
              </a:xfrm>
              <a:prstGeom prst="rect">
                <a:avLst/>
              </a:prstGeom>
              <a:blipFill rotWithShape="0">
                <a:blip r:embed="rId10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/>
              <p:cNvSpPr txBox="1"/>
              <p:nvPr/>
            </p:nvSpPr>
            <p:spPr>
              <a:xfrm>
                <a:off x="10001251" y="2946249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1</a:t>
                </a:r>
                <a:r>
                  <a:rPr lang="en-US" sz="1200" b="1" baseline="30000" dirty="0" smtClean="0"/>
                  <a:t>st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2" name="TextBox 3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1" y="2946249"/>
                <a:ext cx="1644650" cy="300788"/>
              </a:xfrm>
              <a:prstGeom prst="rect">
                <a:avLst/>
              </a:prstGeom>
              <a:blipFill rotWithShape="0">
                <a:blip r:embed="rId11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Box 372"/>
              <p:cNvSpPr txBox="1"/>
              <p:nvPr/>
            </p:nvSpPr>
            <p:spPr>
              <a:xfrm>
                <a:off x="10001251" y="362960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3</a:t>
                </a:r>
                <a:r>
                  <a:rPr lang="en-US" sz="1200" b="1" baseline="30000" dirty="0" smtClean="0"/>
                  <a:t>rd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3" name="TextBox 3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1" y="3629605"/>
                <a:ext cx="1644650" cy="300788"/>
              </a:xfrm>
              <a:prstGeom prst="rect">
                <a:avLst/>
              </a:prstGeom>
              <a:blipFill rotWithShape="0">
                <a:blip r:embed="rId12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4" name="TextBox 373"/>
              <p:cNvSpPr txBox="1"/>
              <p:nvPr/>
            </p:nvSpPr>
            <p:spPr>
              <a:xfrm>
                <a:off x="10001251" y="3966662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4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4" name="TextBox 3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1" y="3966662"/>
                <a:ext cx="1644650" cy="300788"/>
              </a:xfrm>
              <a:prstGeom prst="rect">
                <a:avLst/>
              </a:prstGeom>
              <a:blipFill rotWithShape="0">
                <a:blip r:embed="rId13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5" name="TextBox 374"/>
              <p:cNvSpPr txBox="1"/>
              <p:nvPr/>
            </p:nvSpPr>
            <p:spPr>
              <a:xfrm>
                <a:off x="10013951" y="4308155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5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5" name="TextBox 3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51" y="4308155"/>
                <a:ext cx="1644650" cy="300788"/>
              </a:xfrm>
              <a:prstGeom prst="rect">
                <a:avLst/>
              </a:prstGeom>
              <a:blipFill rotWithShape="0">
                <a:blip r:embed="rId14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6" name="TextBox 375"/>
              <p:cNvSpPr txBox="1"/>
              <p:nvPr/>
            </p:nvSpPr>
            <p:spPr>
              <a:xfrm>
                <a:off x="10013951" y="4645554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6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6" name="TextBox 3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951" y="4645554"/>
                <a:ext cx="1644650" cy="300788"/>
              </a:xfrm>
              <a:prstGeom prst="rect">
                <a:avLst/>
              </a:prstGeom>
              <a:blipFill rotWithShape="0">
                <a:blip r:embed="rId15"/>
                <a:stretch>
                  <a:fillRect l="-37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TextBox 376"/>
              <p:cNvSpPr txBox="1"/>
              <p:nvPr/>
            </p:nvSpPr>
            <p:spPr>
              <a:xfrm>
                <a:off x="10007601" y="4983268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/>
                  <a:t>7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7" name="TextBox 3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601" y="4983268"/>
                <a:ext cx="1644650" cy="300788"/>
              </a:xfrm>
              <a:prstGeom prst="rect">
                <a:avLst/>
              </a:prstGeom>
              <a:blipFill rotWithShape="0">
                <a:blip r:embed="rId16"/>
                <a:stretch>
                  <a:fillRect l="-37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Oval 377"/>
          <p:cNvSpPr/>
          <p:nvPr/>
        </p:nvSpPr>
        <p:spPr bwMode="auto">
          <a:xfrm>
            <a:off x="9681615" y="5340970"/>
            <a:ext cx="274320" cy="274320"/>
          </a:xfrm>
          <a:prstGeom prst="ellipse">
            <a:avLst/>
          </a:prstGeom>
          <a:solidFill>
            <a:srgbClr val="92D050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" name="TextBox 378"/>
              <p:cNvSpPr txBox="1"/>
              <p:nvPr/>
            </p:nvSpPr>
            <p:spPr>
              <a:xfrm>
                <a:off x="9994901" y="5326990"/>
                <a:ext cx="1644650" cy="30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/>
                  <a:t>8</a:t>
                </a:r>
                <a:r>
                  <a:rPr lang="en-US" sz="1200" b="1" baseline="30000" dirty="0" smtClean="0"/>
                  <a:t>th</a:t>
                </a:r>
                <a:r>
                  <a:rPr lang="en-US" sz="1200" b="1" dirty="0" smtClean="0"/>
                  <a:t> forecast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d>
                      <m:dPr>
                        <m:ctrlPr>
                          <a:rPr lang="en-US" sz="12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d>
                  </m:oMath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79" name="TextBox 3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901" y="5326990"/>
                <a:ext cx="1644650" cy="300788"/>
              </a:xfrm>
              <a:prstGeom prst="rect">
                <a:avLst/>
              </a:prstGeom>
              <a:blipFill rotWithShape="0">
                <a:blip r:embed="rId17"/>
                <a:stretch>
                  <a:fillRect l="-37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0" name="Straight Arrow Connector 379"/>
          <p:cNvCxnSpPr>
            <a:stCxn id="182" idx="6"/>
            <a:endCxn id="378" idx="2"/>
          </p:cNvCxnSpPr>
          <p:nvPr/>
        </p:nvCxnSpPr>
        <p:spPr bwMode="auto">
          <a:xfrm>
            <a:off x="7712562" y="1641970"/>
            <a:ext cx="1969053" cy="3836160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2" name="Straight Arrow Connector 381"/>
          <p:cNvCxnSpPr>
            <a:stCxn id="183" idx="6"/>
            <a:endCxn id="378" idx="2"/>
          </p:cNvCxnSpPr>
          <p:nvPr/>
        </p:nvCxnSpPr>
        <p:spPr bwMode="auto">
          <a:xfrm>
            <a:off x="7725553" y="3884291"/>
            <a:ext cx="1956062" cy="1593839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4" name="Straight Arrow Connector 383"/>
          <p:cNvCxnSpPr>
            <a:stCxn id="184" idx="6"/>
            <a:endCxn id="378" idx="2"/>
          </p:cNvCxnSpPr>
          <p:nvPr/>
        </p:nvCxnSpPr>
        <p:spPr bwMode="auto">
          <a:xfrm>
            <a:off x="7724464" y="4246837"/>
            <a:ext cx="1957151" cy="1231293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6" name="Straight Arrow Connector 385"/>
          <p:cNvCxnSpPr>
            <a:stCxn id="185" idx="6"/>
            <a:endCxn id="378" idx="2"/>
          </p:cNvCxnSpPr>
          <p:nvPr/>
        </p:nvCxnSpPr>
        <p:spPr bwMode="auto">
          <a:xfrm>
            <a:off x="7725262" y="4597384"/>
            <a:ext cx="1956353" cy="880746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388" name="Straight Arrow Connector 387"/>
          <p:cNvCxnSpPr>
            <a:stCxn id="186" idx="6"/>
            <a:endCxn id="378" idx="2"/>
          </p:cNvCxnSpPr>
          <p:nvPr/>
        </p:nvCxnSpPr>
        <p:spPr bwMode="auto">
          <a:xfrm flipV="1">
            <a:off x="7719250" y="5478130"/>
            <a:ext cx="1962365" cy="1459638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96" name="Title 1"/>
          <p:cNvSpPr>
            <a:spLocks noGrp="1"/>
          </p:cNvSpPr>
          <p:nvPr>
            <p:ph type="title"/>
          </p:nvPr>
        </p:nvSpPr>
        <p:spPr>
          <a:xfrm>
            <a:off x="913091" y="96988"/>
            <a:ext cx="10726460" cy="67628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Multi-Input Multi-Output MLP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16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F5FAFDFE-C060-4924-887B-5B1C308FEAC0}" vid="{09A432E9-02A1-44F8-B8F9-CD4B4172584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UD_Thesis_Template</Template>
  <TotalTime>1527</TotalTime>
  <Words>704</Words>
  <Application>Microsoft Office PowerPoint</Application>
  <PresentationFormat>Custom</PresentationFormat>
  <Paragraphs>460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Manuscript Figures</vt:lpstr>
      <vt:lpstr>Simple Training and Testing Diagrams</vt:lpstr>
      <vt:lpstr>Simple Training Diagram</vt:lpstr>
      <vt:lpstr>Simple Testing Diagram</vt:lpstr>
      <vt:lpstr>PowerPoint Presentation</vt:lpstr>
      <vt:lpstr>Nodal Architecture Representations</vt:lpstr>
      <vt:lpstr>Simple Single-Output Regression Model</vt:lpstr>
      <vt:lpstr>Simple Multiple-Output Regression Model</vt:lpstr>
      <vt:lpstr>Multi-Input Multi-Output MLP</vt:lpstr>
      <vt:lpstr>Multi-Input Multi-Output MLP</vt:lpstr>
      <vt:lpstr>Single-Layer RNN Nodal Architecture</vt:lpstr>
      <vt:lpstr>Unrolled Single-Layer RNN</vt:lpstr>
      <vt:lpstr>Unrolled Single-Layer RNN to Output</vt:lpstr>
      <vt:lpstr>Multi-Layer RNN Nodal Architecture</vt:lpstr>
      <vt:lpstr>Unrolled Multi-Layer RNN</vt:lpstr>
      <vt:lpstr>Unrolled Multi-Layer RNN to Output</vt:lpstr>
      <vt:lpstr>Simple RNN, LSTM-RNN, and GRU-RNN Cells</vt:lpstr>
      <vt:lpstr>RNN Cell</vt:lpstr>
      <vt:lpstr>LSTM-RNN Cell (NOT FINISHED)</vt:lpstr>
      <vt:lpstr>Simple-RNN Cell Colah’s Blog</vt:lpstr>
      <vt:lpstr>Simple-RNN Cell Colah’s Blog</vt:lpstr>
      <vt:lpstr>LSTM-RNN Cell Colah’s Blog</vt:lpstr>
      <vt:lpstr>LSTM-RNN Cell Colah’s Blog</vt:lpstr>
      <vt:lpstr>GRU-RNN Cell Colah’s Blog</vt:lpstr>
      <vt:lpstr>GRU-RNN Cell Colah’s Blog</vt:lpstr>
      <vt:lpstr>Experimental Setup Figures</vt:lpstr>
      <vt:lpstr>Original Figure</vt:lpstr>
      <vt:lpstr>Figure for Journal Manuscript</vt:lpstr>
      <vt:lpstr>Image of Figure for Journal Manuscript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9/18/2020 Mitchell Thesis Progress Update</dc:title>
  <dc:creator>Grose, Mitchell</dc:creator>
  <cp:lastModifiedBy>Grose, Mitchell</cp:lastModifiedBy>
  <cp:revision>302</cp:revision>
  <dcterms:created xsi:type="dcterms:W3CDTF">2020-09-14T18:55:18Z</dcterms:created>
  <dcterms:modified xsi:type="dcterms:W3CDTF">2021-08-21T17:24:23Z</dcterms:modified>
</cp:coreProperties>
</file>